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theme/theme5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  <p:sldMasterId id="2147484032" r:id="rId32"/>
    <p:sldMasterId id="2147484044" r:id="rId33"/>
    <p:sldMasterId id="2147484056" r:id="rId34"/>
    <p:sldMasterId id="2147484068" r:id="rId35"/>
    <p:sldMasterId id="2147484080" r:id="rId36"/>
    <p:sldMasterId id="2147484092" r:id="rId37"/>
    <p:sldMasterId id="2147484104" r:id="rId38"/>
    <p:sldMasterId id="2147484116" r:id="rId39"/>
    <p:sldMasterId id="2147484128" r:id="rId40"/>
    <p:sldMasterId id="2147484140" r:id="rId41"/>
    <p:sldMasterId id="2147484152" r:id="rId42"/>
    <p:sldMasterId id="2147484164" r:id="rId43"/>
    <p:sldMasterId id="2147484176" r:id="rId44"/>
    <p:sldMasterId id="2147484188" r:id="rId45"/>
    <p:sldMasterId id="2147484200" r:id="rId46"/>
    <p:sldMasterId id="2147484212" r:id="rId47"/>
    <p:sldMasterId id="2147484224" r:id="rId48"/>
    <p:sldMasterId id="2147484236" r:id="rId49"/>
    <p:sldMasterId id="2147484248" r:id="rId50"/>
    <p:sldMasterId id="2147484260" r:id="rId51"/>
    <p:sldMasterId id="2147484272" r:id="rId52"/>
    <p:sldMasterId id="2147484284" r:id="rId53"/>
    <p:sldMasterId id="2147484296" r:id="rId54"/>
  </p:sldMasterIdLst>
  <p:notesMasterIdLst>
    <p:notesMasterId r:id="rId86"/>
  </p:notesMasterIdLst>
  <p:sldIdLst>
    <p:sldId id="256" r:id="rId55"/>
    <p:sldId id="283" r:id="rId56"/>
    <p:sldId id="275" r:id="rId57"/>
    <p:sldId id="276" r:id="rId58"/>
    <p:sldId id="273" r:id="rId59"/>
    <p:sldId id="257" r:id="rId60"/>
    <p:sldId id="265" r:id="rId61"/>
    <p:sldId id="268" r:id="rId62"/>
    <p:sldId id="267" r:id="rId63"/>
    <p:sldId id="258" r:id="rId64"/>
    <p:sldId id="282" r:id="rId65"/>
    <p:sldId id="291" r:id="rId66"/>
    <p:sldId id="260" r:id="rId67"/>
    <p:sldId id="279" r:id="rId68"/>
    <p:sldId id="285" r:id="rId69"/>
    <p:sldId id="286" r:id="rId70"/>
    <p:sldId id="288" r:id="rId71"/>
    <p:sldId id="297" r:id="rId72"/>
    <p:sldId id="294" r:id="rId73"/>
    <p:sldId id="295" r:id="rId74"/>
    <p:sldId id="290" r:id="rId75"/>
    <p:sldId id="261" r:id="rId76"/>
    <p:sldId id="292" r:id="rId77"/>
    <p:sldId id="293" r:id="rId78"/>
    <p:sldId id="270" r:id="rId79"/>
    <p:sldId id="284" r:id="rId80"/>
    <p:sldId id="271" r:id="rId81"/>
    <p:sldId id="262" r:id="rId82"/>
    <p:sldId id="277" r:id="rId83"/>
    <p:sldId id="272" r:id="rId84"/>
    <p:sldId id="269" r:id="rId85"/>
  </p:sldIdLst>
  <p:sldSz cx="10477500" cy="7345363"/>
  <p:notesSz cx="6858000" cy="9144000"/>
  <p:defaultTextStyle>
    <a:defPPr>
      <a:defRPr lang="ru-RU"/>
    </a:defPPr>
    <a:lvl1pPr marL="0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6049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2099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58148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44197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30247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16296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02345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88395" algn="l" defTabSz="9720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4">
          <p15:clr>
            <a:srgbClr val="A4A3A4"/>
          </p15:clr>
        </p15:guide>
        <p15:guide id="2" pos="33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267" y="58"/>
      </p:cViewPr>
      <p:guideLst>
        <p:guide orient="horz" pos="2314"/>
        <p:guide pos="33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1.xml"/><Relationship Id="rId63" Type="http://schemas.openxmlformats.org/officeDocument/2006/relationships/slide" Target="slides/slide9.xml"/><Relationship Id="rId68" Type="http://schemas.openxmlformats.org/officeDocument/2006/relationships/slide" Target="slides/slide14.xml"/><Relationship Id="rId76" Type="http://schemas.openxmlformats.org/officeDocument/2006/relationships/slide" Target="slides/slide22.xml"/><Relationship Id="rId84" Type="http://schemas.openxmlformats.org/officeDocument/2006/relationships/slide" Target="slides/slide30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4.xml"/><Relationship Id="rId66" Type="http://schemas.openxmlformats.org/officeDocument/2006/relationships/slide" Target="slides/slide12.xml"/><Relationship Id="rId74" Type="http://schemas.openxmlformats.org/officeDocument/2006/relationships/slide" Target="slides/slide20.xml"/><Relationship Id="rId79" Type="http://schemas.openxmlformats.org/officeDocument/2006/relationships/slide" Target="slides/slide25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7.xml"/><Relationship Id="rId82" Type="http://schemas.openxmlformats.org/officeDocument/2006/relationships/slide" Target="slides/slide28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2.xml"/><Relationship Id="rId64" Type="http://schemas.openxmlformats.org/officeDocument/2006/relationships/slide" Target="slides/slide10.xml"/><Relationship Id="rId69" Type="http://schemas.openxmlformats.org/officeDocument/2006/relationships/slide" Target="slides/slide15.xml"/><Relationship Id="rId77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8.xml"/><Relationship Id="rId80" Type="http://schemas.openxmlformats.org/officeDocument/2006/relationships/slide" Target="slides/slide26.xml"/><Relationship Id="rId85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5.xml"/><Relationship Id="rId67" Type="http://schemas.openxmlformats.org/officeDocument/2006/relationships/slide" Target="slides/slide1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8.xml"/><Relationship Id="rId70" Type="http://schemas.openxmlformats.org/officeDocument/2006/relationships/slide" Target="slides/slide16.xml"/><Relationship Id="rId75" Type="http://schemas.openxmlformats.org/officeDocument/2006/relationships/slide" Target="slides/slide21.xml"/><Relationship Id="rId83" Type="http://schemas.openxmlformats.org/officeDocument/2006/relationships/slide" Target="slides/slide2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" Target="slides/slide6.xml"/><Relationship Id="rId65" Type="http://schemas.openxmlformats.org/officeDocument/2006/relationships/slide" Target="slides/slide11.xml"/><Relationship Id="rId73" Type="http://schemas.openxmlformats.org/officeDocument/2006/relationships/slide" Target="slides/slide19.xml"/><Relationship Id="rId78" Type="http://schemas.openxmlformats.org/officeDocument/2006/relationships/slide" Target="slides/slide24.xml"/><Relationship Id="rId81" Type="http://schemas.openxmlformats.org/officeDocument/2006/relationships/slide" Target="slides/slide27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2DCE0-213E-47DE-9BC8-1E9B5A970AF4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685800"/>
            <a:ext cx="4892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0AD95-1192-4FCA-8CAB-AE1A545FCEF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6049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72099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58148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44197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30247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16296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02345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88395" algn="l" defTabSz="97209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2663" y="685800"/>
            <a:ext cx="489267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086834-2C9C-48A5-B57E-3E7EE327DD9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2F39-C06A-42DE-B302-103DD4E3357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2F39-C06A-42DE-B302-103DD4E3357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hportal.ru/load/26" TargetMode="External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36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4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B4075-3837-40FE-9CA7-82E060084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91E20-1466-4FFC-B80E-A3C762960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B77-5846-4349-B0F2-7979B4778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2375" y="3591079"/>
            <a:ext cx="462756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24562" y="3591079"/>
            <a:ext cx="462756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0B74B-3FEA-4F57-9559-5B6DC693C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7B954-1C8C-47C3-87A3-4D0E4B4B5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1C00D-CABD-4BD3-9545-7C4A05B65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57ABD-64D9-4ADE-B8CB-29BE26CE2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79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9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04B7D-1305-4311-87B5-CEC86725F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AB80-036F-4652-99BD-447DD6BA1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AF517-4030-4A30-8DC1-44B01C479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82000" y="294166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9687" y="294166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94687" y="2285249"/>
            <a:ext cx="2357438" cy="427629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22375" y="2285249"/>
            <a:ext cx="6897688" cy="42762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05557-DB29-4239-94B5-471D3BAE9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51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BD2AA-D14A-4C7B-8607-5B7AE5916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7D4C2-2740-4169-9D07-44A620D8F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10307-EDC1-480D-B239-D46F3C52F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4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4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CD1D-3E42-42BD-BA1A-6E22BC74B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B4B6-5C2F-4AE2-B2F7-9B865E733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97F13-1171-40B6-89F2-98CC8F725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7E785-8B9B-4B0D-BAB2-68B8C54B5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0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1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40F37-FCF9-40AC-A0F5-EC77CC708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FF39-BDAF-4D2D-9B0A-D548A5610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1744526"/>
            <a:ext cx="10477500" cy="3470213"/>
          </a:xfrm>
          <a:prstGeom prst="rect">
            <a:avLst/>
          </a:prstGeom>
          <a:gradFill rotWithShape="0">
            <a:gsLst>
              <a:gs pos="0">
                <a:srgbClr val="71C4F0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 algn="ctr">
              <a:defRPr/>
            </a:pPr>
            <a:r>
              <a:rPr lang="en-US"/>
              <a:t> </a:t>
            </a:r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0" y="1744526"/>
            <a:ext cx="10477500" cy="3779802"/>
          </a:xfrm>
          <a:prstGeom prst="rect">
            <a:avLst/>
          </a:prstGeom>
          <a:pattFill prst="ltDnDiag">
            <a:fgClr>
              <a:srgbClr val="71C4F0">
                <a:alpha val="45000"/>
              </a:srgbClr>
            </a:fgClr>
            <a:bgClr>
              <a:schemeClr val="bg1">
                <a:alpha val="45000"/>
              </a:schemeClr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 algn="ctr">
              <a:defRPr/>
            </a:pPr>
            <a:r>
              <a:rPr lang="en-US"/>
              <a:t> </a:t>
            </a:r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1590318"/>
            <a:ext cx="10477500" cy="154205"/>
          </a:xfrm>
          <a:prstGeom prst="rect">
            <a:avLst/>
          </a:prstGeom>
          <a:solidFill>
            <a:srgbClr val="244E9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0" y="5523149"/>
            <a:ext cx="10477500" cy="154205"/>
          </a:xfrm>
          <a:prstGeom prst="rect">
            <a:avLst/>
          </a:prstGeom>
          <a:solidFill>
            <a:srgbClr val="244E9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Line 12"/>
          <p:cNvSpPr>
            <a:spLocks noChangeShapeType="1"/>
          </p:cNvSpPr>
          <p:nvPr userDrawn="1"/>
        </p:nvSpPr>
        <p:spPr bwMode="auto">
          <a:xfrm flipV="1">
            <a:off x="865850" y="2592066"/>
            <a:ext cx="8663340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 lIns="97210" tIns="48605" rIns="97210" bIns="48605"/>
          <a:lstStyle/>
          <a:p>
            <a:pPr>
              <a:defRPr/>
            </a:pPr>
            <a:endParaRPr lang="ru-RU"/>
          </a:p>
        </p:txBody>
      </p:sp>
      <p:pic>
        <p:nvPicPr>
          <p:cNvPr id="9" name="Picture 25" descr="GEARS4"/>
          <p:cNvPicPr>
            <a:picLocks noChangeAspect="1" noChangeArrowheads="1" noCrop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51961" y="278986"/>
            <a:ext cx="1166591" cy="114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7" descr="rabot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88621" y="4135299"/>
            <a:ext cx="2061545" cy="192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4" descr="06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gray">
          <a:xfrm>
            <a:off x="948312" y="5677354"/>
            <a:ext cx="1236927" cy="76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29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D791A-CC0F-4AFD-B002-FDA5E2CC8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8783C-20D3-4859-985D-AEA0F0ED3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71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71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32FE3-2E45-4F34-8A77-275B7CBBC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52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B2499-0434-4564-8E79-DF0C376C3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60B6-E300-4C4E-8F1E-8411CAE26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6C514-A480-48AB-9693-F1C722837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4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4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94237-E8BD-4F64-8B2B-DDA430382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88425-390B-45C4-A505-22D759A83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8257D-7E88-4693-B894-702F4ECF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4D3F-7083-4E55-98FD-89CDFCF89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1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39604-79B7-4D98-B06C-CF357137B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F9A8-58F4-4975-A030-C03B216D5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82A9F-5524-4C13-B2A0-4D41AACD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F82F8-D76A-4281-B02E-D36CD9A92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71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71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D82E4-E09F-47DE-8DD6-4039D523F4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5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E0825-4D9B-4EBE-BCAE-22B45257C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CA2C7-9F19-40C2-B0B9-C505A403C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36EC3-FB0A-483B-AC41-8DCA382D0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3125" y="3427852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427852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ADF4B-4198-4E09-BF0E-3BD915B61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7CB8F-B318-4071-A268-B26E1367E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3B7C4-59EA-4B65-98CD-A18102C1B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36F19-D6CA-4B59-A410-04DF60DD8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79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9D83E-D8B6-4EB4-8CBC-AFFD0E1A1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DA03C-00FD-458D-8D66-4139E0745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463D-742C-4CE8-9DB0-D79DCDDF5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D1608-6C70-4804-BBE3-088EA8CA7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395"/>
            <a:ext cx="2357438" cy="4357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395"/>
            <a:ext cx="6897688" cy="4357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7C33F-AF42-4A6F-8940-61755F4B7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56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C6201-6916-4CE4-836D-6EF57C1E7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8A0CE-90BB-44A2-A12F-D0888AB89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A365-9524-4684-98C3-D6A6D7810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8712A-D346-463D-AB82-93DF9AA48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E819-1325-49FD-9A0D-0B378D8E1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CD9F8-A1D0-44DA-B06F-5AA45C0562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8431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2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922FF-ADD2-45BA-9E4C-93AE4586D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E19D8-11E7-49B0-A3EB-96138A849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CEB7E-4701-4D67-8667-3AC99DE03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3FB01-2797-49CD-BA8D-3D8C9853C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ACFAC-9324-4B63-9524-3152060BD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73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73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D2193-DAEB-40F5-9948-BBB14C586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5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5C9FD-31C5-473C-8D75-2CDF159DC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D6A4-7CE1-4D23-96BB-9108FB1A9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02312-C59F-4730-8910-70694160A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3330-EED8-4970-ACD4-229DBD8AE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4605F-0657-4F99-82E7-5B3BF6A39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7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77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DFB05-7BEE-4FC8-B680-70248D5E3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A3290-6565-4521-9DFE-D5B50797F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A9F83-F653-4F8A-98C1-C40D926BA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DBF20-880B-461F-967C-87E92B47A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FF83D-B7B1-4346-9345-C5D710EB1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13FAE-513D-4C7C-9EC5-96CA5094A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73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73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7F13D-9648-4BA2-A1DE-D8A6A0610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60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D6C30-1F8A-4753-AF00-8509FE1F2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3ED4B-CD9B-4DE0-9A4D-E69A0AC48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25CA7-B2B6-4BA3-9634-39242D85A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3125" y="3427857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427857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37888-7A71-4B98-8122-E4CA1551E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23E2F-EBCF-4AAD-97CE-E8FE4F7D6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B95C2-97BB-4FBC-9B69-6956D520F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2B24E-92F1-47B7-BAB0-8B7ACBB27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9467B-B92F-478F-8D49-B18201228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6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5FAC-F7E7-4690-8FB7-92BD5021D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D2B38-6D41-460B-AB51-07A96A88C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B909-DFCF-445A-B534-9E43461AF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399"/>
            <a:ext cx="2357438" cy="4357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399"/>
            <a:ext cx="6897688" cy="4357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4D73C-1F3E-47DD-B82A-9996C2B2D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6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504D1-ED02-4ABB-B6FC-97C2C7E05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AE615-1225-4F17-838C-1C21434A4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24C5E-2941-45FA-AC32-FDC39E67EF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F0FC2-1A1F-439B-8AD2-9BC12B82B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A2D22-943C-47BD-AF58-B63222F5A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E91E6-4007-47CF-8A3F-F600B3D30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7067F-C03F-419F-A928-5EA50A1BE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7E44-0FDB-4B2D-A6BD-C0EFB9F88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6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6B40-2A47-471B-989D-52E94C5D2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735FC-78EB-407E-ACE0-5282F8E78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4B904-54D9-41A6-82AB-A4A0555E1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75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75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CBA52-FE60-482A-B692-7974924FB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66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77C42-8CBC-45BF-B9B2-5C57DE368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AE5D17-B08F-491B-9410-F4EA8AC16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7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60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7" y="1537089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CE9E9-9A44-4A3D-BC38-40E4FB2B8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B972-2D55-47A5-BD3A-18F5066C3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5F4B8-4174-4D68-A18F-09B15A074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B0811-5FE2-4812-8541-E95D220D7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F7BE0-2DE5-4028-9A56-027FD6AA1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55753-BC05-4E48-83A4-8CB65D387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8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ABEC-279C-4B25-8538-ABC3072A1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51511-CFD1-454B-B7FA-B53F3F78E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06E14-4371-43F9-9EA3-F2C47F5DB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76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76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B1DFA-B197-4024-9E34-E4BC36D0C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67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CB118-53CA-47EB-A58F-9E59F1EFE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5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69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74069-EE76-4B86-A8CC-50579A6B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692AA-C7FF-4144-A482-C6D72DF1C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057B1-096E-45C1-B06F-EA6CBB14F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3125" y="3427859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427859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F427D-8972-44C1-9987-17A04EEF9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D8563-5ED9-41FF-B671-25F34A4E7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B07A-9CA9-4AC3-A865-B470086B2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2D2DE-3FCA-45A5-8CF8-62E76DC65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08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F16F4-13CF-48A3-9892-629C9DA54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67488-209A-4019-BB65-243404013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780F5-7C26-4589-9D2F-F3E041E63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403"/>
            <a:ext cx="2357438" cy="4357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403"/>
            <a:ext cx="6897688" cy="4357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5D0B4-D079-422E-9163-FEA0D06A4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85B8F-3946-4F3B-B307-CACA21B71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70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B3FEE-8EFF-4102-AABF-41EE78F1A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2164-AA01-41EC-AC6E-324BDBD98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68B4-3138-46FD-8655-7A7CC6F47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0968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9FF88-50DC-46BA-A406-AA27F07B3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B436F-0A2C-42A0-9395-DBCC9388F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FA1E2-F865-4D63-ACD3-8041DD0F4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DB2DC-C537-4C6B-90EE-C31E33D2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0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F4557-898A-4FBF-9E81-A0A1B4E4B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F53FE-2082-461E-9F05-3174A15AA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9974F-57C5-4EC9-ACF0-C5E37581E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040379"/>
            <a:ext cx="2357438" cy="440721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040379"/>
            <a:ext cx="6897688" cy="44072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B54B7-0BD6-4764-B43F-AE5BCBEB2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94181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94181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3CD6-B4BC-445C-9DC1-58E54165F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71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DC682-7067-4195-8457-C9FB50822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926B4-F8A9-4D74-AE3E-678C4AFD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A0B3-02AD-4338-9678-1B96795DD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0968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1BF84-A1B8-4ABD-B97E-CC912A36D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FE9C0-03A8-437B-BB1E-3C809B436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E916C-8B02-4AF5-914D-95E227BE4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A121C-48ED-4343-BACB-CCF3C17A3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0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D569-2A61-4D45-8BFE-7818C406A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56ABE-8A14-43D0-9FB8-3A7401C44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33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13A97-3DA2-4E82-964B-0D24A66D4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A7527-7007-4F01-B49C-A15EB0768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94181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94181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896F8-4011-4289-9C7B-6885A2DD7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73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22CA-07C3-4947-9BCB-51951EEA7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66344-7D71-4314-B916-69284A134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98905-7353-4248-8CAE-DB753159D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8431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2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A008A-1AD1-407B-98AF-B0C3033D9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99BDE-C90C-4D80-9030-F54FE6D75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6AE7B-CB16-44FE-B15F-8C3D4CC1A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0606A-A167-4901-A730-0343D8585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A5637-06CF-4D2F-9CE9-73B01A408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72047-A4A6-4D88-8E3B-92F9DC4E9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9FC1C-B5A1-451B-A27A-0AD9BC047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97620-E325-4CA8-B89C-577D0A845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040379"/>
            <a:ext cx="2357438" cy="440721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040379"/>
            <a:ext cx="6897688" cy="44072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891D7-59DD-46F4-86CC-11BAB3519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75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5D5DE-C396-469F-9D5C-54B485BBE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CCE64-1CAB-4EDF-9ACC-964D583B5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12F80-1069-4D8B-8B25-946696314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0968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37F28-D375-49D1-A28C-032C338B2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D06ED-4158-41F3-AEA0-90A73D04D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F83EE-A81A-478F-A124-4D70B75B9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305C2-AEF8-4143-AF31-F2A4E4348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1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66EE8-CCDF-4219-B077-C490140D8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135D4-23DA-481D-B69A-121CF6CE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561D7-A69F-4B10-85FD-F433A1DB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683C0-4E08-4646-A5A6-4336B656E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94183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94183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249E4-F791-4780-955F-F645F414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7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67E5B-74E5-4001-9655-EF270D3E7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3CBBC-8725-437E-AF24-9F9EA8B83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C627-3085-48A7-A6B1-2EB91E270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0968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98586-FA18-43A4-8F5F-89D1D656D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BD707-4B51-4A0E-BFCE-53C31CB4F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4BE9-E24D-41CE-8781-5AB83F9A8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25" y="1713924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1875" y="1713924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FF67D-4B63-4E9F-9EA0-4E47C8E00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33208-A3F6-4472-AFE4-D2EFC105B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27DF-40AF-403E-89ED-A44648FC2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E59B3-54AF-4B40-93F2-EB2C8A0A1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81DBE-098F-4817-9946-1E6132C6C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94183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94183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525D5-EC45-4D13-9389-E85931488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80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6ABEB-9B0E-4F86-AD28-BF8034523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F2A75-5FD6-4BE1-8780-FD88B5F14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8BDB6-8B79-463D-B1A6-55824D0EF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0968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959E7-FA22-41A4-901C-99EE72D20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F570B-5D41-487C-8D23-A1467CA10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4179F-6BFD-4655-8669-13890A31E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7CD75-C8D1-48D4-8BB0-779C20ED7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73685-5995-49E3-8D51-2B46E26E8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6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B910B-5D12-47A9-87AD-A5A3352EA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60047-95DC-430D-B460-E6E6BE5FF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46C18-2B16-410A-BFE7-E70CF3D8F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94185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94185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44E30-D6E9-4289-97D6-91E6F6FAF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83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97409-2892-4F3D-81A6-F9693BAEE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2819E-1574-4EFE-A631-EE0E84403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FD0C3-1B5F-45EE-B147-DB79BE60B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0968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E1B93-0322-450F-8D63-AED03D81B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FF942-A971-4E83-AAA1-CE427FBAD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8CC8B-7967-4A32-A1E2-0AFA6A24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C546A-75DA-49E4-A93E-E53FAE41D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EAD1F-D62A-4AA8-9BE8-BD452CA4C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8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6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269C4-B761-4974-B54E-66E1A6A0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7025C-C4C5-4080-B182-B6E40A5EF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E2F11-C23D-4B84-BAFB-B160B2B81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94185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94185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C2DF4-27FE-46B1-AA8C-CACE13925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85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AE417-648C-4AC9-B0D6-729B1D4F3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A7406-3554-4A3D-807D-40AA8060F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957BC-61CF-4F24-8662-F85B6FBF6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D907-350E-46FA-8F60-52A0FD0A5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8431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75312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DB665-FFFB-42C0-860D-F2AB93AFD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3A196-26D4-47AE-A24C-0FF71D242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4627C-7A53-483E-9064-ACB610E7A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62CC1-1466-4C69-80EF-D99D2DDB6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8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D07D7-C2A0-45BB-8A33-C72F8DA42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51851-D769-4923-B836-60BAC7681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DBA93-6460-407E-9512-4D91E5AC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45437" y="2040379"/>
            <a:ext cx="2357438" cy="440721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73125" y="2040379"/>
            <a:ext cx="6897688" cy="44072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78CB4-F296-4AC7-AA58-E612A6BC4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86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8F3EA-7A3A-421B-A52C-AE4717B7B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D8A2-CE2A-4F1C-B7F5-45B85A821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9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62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1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B918A-3642-46B8-9E24-B8D87DCA4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B538C-B39B-4064-8654-B9534DDBB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B0EC3-F99C-4687-BF27-DBC4C60FA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FEF3F-C8AF-4F3A-B571-1372451F8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BF9D6-F37A-4559-93DC-343985D7A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E96E-5F29-4964-BBDA-C82FEB9A6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18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3676B-FC17-4F4C-9B5D-8EC63CC1A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3A246-4657-413E-9336-D040638D8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32001-92D1-49CF-AF49-41C895FFF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87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87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4FC31-120E-48A5-850B-7E021DB57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89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2231B-F667-4E20-A115-20E81E529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D88A-CD7E-47EC-B6FC-02F10B6AB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137AC-E471-4820-860F-733BEFD72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38587-DD3C-4DC1-8A76-FD596A738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064E3-CDE2-4B60-AB9C-8D3CA2428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BA7-A7F2-45D9-9E17-64FD603EA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301B7-ABBC-46AD-869F-CA06FE769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4801-0DBB-4FF9-8212-0AB2076EB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0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F6796-93AB-44EF-A6BF-66B4BC38A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B4129-2B0E-4294-8C0B-407C25C8B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F05DC-A98B-491F-B283-AB1260A3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90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90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B18E7-44F5-453B-BA3F-E18F44B69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A5EEF-78B1-4337-A97A-CD93494E2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90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955F6-0477-4CE0-B490-FCE66BDB8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B1DC-BCC8-47F6-B4B7-1FE792436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F4C5B-4D2E-427B-8512-A289C106C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3125" y="3427870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427870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129A5-4A7E-417C-8F6A-94AF559AA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10C85-F507-45E5-8F3D-E3403B6B2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608B4-07C1-414D-B452-1F8DE6A122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E2C9E-FA33-4C8A-B24F-E2F05348C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0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35556-3A01-4A7F-85D8-6E0B8EC75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3E134-3781-479E-A0E7-FE6DB25AA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EF298-DE3C-4F9A-9E83-DC5D1F2AF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82000" y="294161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9687" y="294161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B7413-EECD-4984-B8AE-CE04D9A3E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405"/>
            <a:ext cx="2357438" cy="4357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405"/>
            <a:ext cx="6897688" cy="4357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B2B5F-7084-44BE-A4CE-91F46F275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93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9B31-2038-4FDC-8C46-59B214262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EBA46-8262-4C60-87F1-86AD8AE98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6FD09-E1FE-4E3C-B2BD-A40FDEA66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D5BCC-0C9D-4373-9334-35FF7468E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6F12-6AFE-4681-A423-7C47E802E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2A96A-5DFF-4645-B3E5-402CEFEBA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7BA27-CAB3-42BE-BA0C-E32BAE984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3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492F6-F4EF-4F8F-AD62-F20D40A9B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8D4F7-EB02-4F29-A9ED-EA8ED528B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3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6F1FA-8473-4D09-A81B-AB5FEB8F87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8D2A4-E7E6-46E1-9043-6ECEFEBC2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93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93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1F692-BABD-4D60-A10D-0B0C7DFB6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95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44B83-8B54-4CFF-811E-E99810EDF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918DF-3A01-4AAD-AB0B-E9A4CC93E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711E7-F144-42A3-95AB-B73FC1CCB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9219B-FA66-4BEB-9D48-4C61DFBB6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48D8A-491F-4FFB-B996-D17DFBA19D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9ADAE-3C29-4297-BBE6-ECDFF29E6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FD489-9EA5-4C99-A5B8-2CA5B64B0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3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2272E-CD6B-4D05-A4D9-BA577FF270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2C115-347E-4CC2-8C8F-01A324FFF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F4B07-B64F-4859-B5A5-7979F037C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F14F4-B31E-458F-B5FF-548E86B77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93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93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E3073-D16E-4D13-836D-C5AC9959F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97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D50A9-625A-4FB0-AF1F-968F4EB37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A0342-C823-4D1E-9A45-D512C2FD2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A2FED-570C-47D1-BF03-4CC758699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3125" y="3427874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427874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B34A-C5FA-43C5-AC65-C6C032531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E3A4B-A602-4498-AEBB-D7C293A50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4BFD8-A00A-4206-ADA1-A204E6BE4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E2CC2-D281-4094-B797-FBAAD1F58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2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A80A-9B5B-4607-A0D4-C21D907A6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3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EEE71-5D87-4CDC-9CBE-6B5F8B605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4F239-CF29-482F-9680-948A6EE76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375A0-5E45-42BD-8078-41F890169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405"/>
            <a:ext cx="2357438" cy="4357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405"/>
            <a:ext cx="6897688" cy="4357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1FB79-2E02-4897-BC4D-88DFBC94F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99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2A155-3982-42BF-AC08-2FA7266F2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DA65-EB66-495F-BFEE-7097AB89A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A2CAB-939D-46EB-ADCB-F40281651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081E3-EB4A-406F-BC38-9D04A2B6F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F0EE4-809C-44E6-8451-A59120378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E6E96-C44D-49FD-B161-B9D29D779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25" y="1713924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1875" y="1713924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C6C10-FCCD-4D8C-B8D8-C15C4C57F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5A073-0510-42ED-A527-504CBC306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5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2D267-8FD0-46EB-A10C-50F39F5F1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6C5B7-705D-46DB-B923-4DD85C0B0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4BF53-A1B0-4AB4-B5AE-C5990B49C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95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95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B9A2C-B58F-498F-B1DB-FE74BA0EC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01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4036-C147-4B34-99BC-58733CC39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9889C-6A16-4AE4-9769-3C802DFD4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426AE-867B-475B-A668-593772709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599E3-2F1E-42F9-A599-A4661F02B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3139-B59F-4B0C-B8AE-2EE9DD32D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D7256-846B-450A-861C-92E83FC5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3D5B7-6A83-40D3-95A5-2FF120F4B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F89AE-20AF-48F3-BF26-5DF89C56A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94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5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4D9FA-C6A2-4696-B8D8-5B13D51AD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94C1-DD29-4B63-9070-2A7425E7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2138E-84E3-455A-B5A2-E087927F1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95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95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2AD82-8C60-4443-BC21-189019CAA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0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07D46-A391-4A8E-9A25-0F43CCFA9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62D0C-33B2-43A7-BB3F-519A20EE2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2F39-0144-4F8A-B001-998B91566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3125" y="3427877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427877"/>
            <a:ext cx="427831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5C374-43DB-4315-B5FD-76F4D82DF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6EDA9-D134-4270-8460-90867DFE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C05C9-A6E0-4F43-8BCD-E2EBB935F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98C70-2E3D-4099-9F2C-D1079C678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A3731-98D9-4DE0-87B5-1FCE8C47B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3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7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25067-E669-46EA-99EF-A88E1DD425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A50F6-303B-4500-8A0A-F1EE2FC47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30E11-ED5E-4938-A965-E23625C3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405"/>
            <a:ext cx="2357438" cy="435790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405"/>
            <a:ext cx="6897688" cy="435790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DA505-D9EE-4616-AB5A-30DD60E9F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05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6836C-1E25-4450-8ACA-FFC251479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D210-42FF-4CAF-9C2C-4A2871E7B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F1B5F-8F4A-4D46-B301-E74D172F5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25" y="1713929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1875" y="1713929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87F92-55FC-4E61-8A84-CAB34CE57F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4442-A5D9-4326-BEA8-EA777325E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27D85-C737-48C6-B97C-2731E288D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D758D-AF33-438A-82B2-D051D8123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6B1C9-4920-4432-9930-B785276CA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37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27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E9D62-0B64-4D2B-9027-DB36772D6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1BE0-6675-438F-B966-1CE7A313A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E2698-1A8A-422D-9EA0-6B4BBBE13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197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197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57778-1E78-41C2-9228-819114D51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09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25584-728C-46FA-995D-F307F6D29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BC32E-43B2-4916-91F5-C558AF75D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6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1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A115D-FF8E-4B35-A826-FA36DFBB9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3BE21-3E57-41D3-B071-447301BFC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43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FB6F-8405-48BD-89B1-3F8CEE0D6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F5757-51FA-4763-95D4-C7D4A294A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FF97A-9CFC-4AB8-9D2A-85046B473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CA952-8CA9-4F81-89AA-6E8046292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38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0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83F29-E0AE-4F81-83DC-9C8333B65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5129-6770-491B-9555-3027F68DB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6E971-EB6D-4C11-BE3B-A1D2F9705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00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00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66BC1-E4BA-47EA-A30E-5DD0025C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10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9FBE1-D48F-4D5E-B7EC-52F28C881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4450-E811-43F2-8877-973D799B7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3B145-EEF3-493A-8D6E-3EBD2AC2A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DBE9E-22A5-4C01-885C-3B43C6A92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3506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D84F9-5EB3-4BA8-83CC-2EE29B348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ADC0E-9B37-4596-9449-EFC9145AD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E9462-8830-433A-ACA4-68F5ED4CC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BA3ED-840F-40D5-928F-BA9E302A9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1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0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E6197-23D4-4E29-A4CD-6053D485F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F6858-2FD4-4722-9AB7-67EFFC07B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82AEA-5316-49EB-A2F2-B5086099C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379"/>
            <a:ext cx="2357438" cy="440721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379"/>
            <a:ext cx="6897688" cy="44072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1AC94-163F-403A-AD14-3715264CA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DB20B-20F2-4B16-A2AF-D557D033F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12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BCD93-415E-4A28-9771-58FD87B4D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A0D75-9A48-4F99-8620-D495D2E61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B0385-6E3B-4DF1-984C-A539A2CCF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C29A7-D92E-4A95-929F-B3873C6E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E0347-F704-4DBF-B139-0F48C6E28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86D08-3FAD-4915-AC39-D86D4645E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66C3D-91EC-4F47-B281-0426394B4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2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88EFA-883A-4138-BD1C-CE843E599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DC7F1-AB3E-4D1F-B80D-7608B4C8E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ACD15-8900-4FEE-9C51-A1353F94C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82000" y="294161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9687" y="294161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5544F-F322-4B21-BFED-FA862FE6E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02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02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D2151-BE34-4142-A175-CEBCCE35D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1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11702-2C17-40FB-A0DC-123C170D5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0DE05-667E-463B-B8FD-F60319434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E18E6-BE75-4792-87F7-83AE2D8BD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43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723EB-380F-45B5-994E-949035EEF2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452C6-355F-47BD-B486-DE801C3B9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D4723-9969-4C85-A05E-AC8B66A05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20A54-2260-4631-AAEA-A8D45C478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2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A7963-09F2-44FD-8383-59D4F762DA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A62C2-C994-4F2C-9472-0C13064AF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36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A5CB0-BB44-4E2D-8E9B-D41254FAA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D3AFB-2AFC-4D40-AAA9-306D1972E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02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02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287F6-593D-4F7A-AC09-2E358EB25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16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76CE2-41C9-4EC4-BC2D-6DCF0A08C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B7AC0-1125-4C23-BD0A-14CD72E28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945AF-6C47-4E2F-8F29-3D5BA1B73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3506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8BC4F-5E40-4137-98D8-57043304C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36F9-9925-44EA-839F-A6CB34E34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81E66-1E7B-414A-9FED-B3BB330C9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0EC59-BD11-43B3-B22B-D085447FD5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3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E3D77-B83F-44DF-A456-F7B18534D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371C2-307C-47A0-BEAB-1F9FD248C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4E647-44D9-4D1F-8B04-FDB2299C7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CD835-1C5D-4781-8C02-1BB7A3F50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379"/>
            <a:ext cx="2357438" cy="440721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379"/>
            <a:ext cx="6897688" cy="44072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DE294-8971-49AD-B58D-C1C4A7234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1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121E2-789F-4054-ADA5-4F45E81A4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BC9C3-9BD2-436B-942B-3CC745156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E2F2B-8FDA-43CA-A0B5-1F7D57B7A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55F0-E19B-48EB-8DEE-A6FC4C271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0283-4668-4566-8133-58B588600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16760-2C86-4698-96B6-B3A6F0C7F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31D66-7BB1-402A-9C2B-C1790CB5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3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6C3A5-A2C2-42CE-ADE5-981C638FA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5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FC98E-43F8-4EDC-A7FC-3D680E449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B18AB-3DAD-47A7-8EEC-31C5D6668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49BC8-3C8B-445A-9E90-0535B374C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04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04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536FA-04C6-4345-8CC3-E8E4F6668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21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6BD20-2D0C-492D-95BE-D65E8DFEB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91AD0-CD13-44E4-8FC7-B174C23AB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66BAB-9BCC-46DB-B200-7FAA40322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438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3" y="1713937"/>
            <a:ext cx="4191000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2903D-5975-4EF7-B5BC-1848B1218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678CF-88AB-4F55-B79B-01DF7B01B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4ED6-8BC3-4BB1-AEE5-778D66303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2375" y="3591075"/>
            <a:ext cx="462756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24562" y="3591075"/>
            <a:ext cx="462756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F9955-5A90-4AE8-A3E2-6CC0EA85F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1477-909D-41EC-B434-D3A05055D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5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E5436-002F-4689-9CE7-64C56C153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7FE7C-FFC7-4BB4-8257-AC2DDCAD3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2734-5B00-4A2F-A403-5829E58C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04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04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D89F3-8497-40F0-917B-328BD3E41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24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1E5D0-23E2-4113-8B56-54872DD41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A645-AE2A-432F-BB68-4D7E0CF46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501FB-D825-4955-9315-789277F8F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3506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3" y="3150685"/>
            <a:ext cx="4016375" cy="329691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389BE-095F-48CF-AC86-D54F186E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D2BE5-0AD6-4D40-BEA5-2AA87D4E7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D241B-CAD4-4B4C-A8FA-4173C17A7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1CE3F-2937-4301-A73A-FBFE6AD0E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39BF6-BBE3-4806-BB66-D8671266E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7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69AF0-FEDC-4110-8A2A-0A063EF5D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F520-B96D-4EB2-8300-0C6115DBB3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806F-3BCD-4A93-B11C-66CF5B2AD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040379"/>
            <a:ext cx="2357438" cy="440721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040379"/>
            <a:ext cx="6897688" cy="440721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D0803-33A6-4C33-8289-E695C7E91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25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5B52-29F4-43D6-B5AE-22DC54241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9E896-4A82-4003-9D7B-5188951FD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C2C9E-8C73-4EB3-BCE1-38B43C9CF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3C2A7-CEFF-4B8C-AFD0-474986226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79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79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1ACA9-32A9-4353-AC25-343056EED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7DF56-2DA6-4BD9-AB48-DA826145B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0387C-9AC1-450C-82F0-83B3E8574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F8465-E1DC-4AC1-8C83-45AEE3CF7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7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47F5A-9CBD-45B9-AA23-A01407B89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A4FCE-0795-42D3-9976-6A23E1B9F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E60EE-86FD-45C9-A61B-BC1A4FB3F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06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06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80238-D213-4050-BA1C-76874E238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2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FB7D6-41A7-4AE4-B791-C28C879A0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FDDE5-BC89-4D61-B298-41D171C26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84D4-9AA2-4C5A-A456-7F41DFE82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77363-05E0-4333-AB2C-1BD5BD412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555" y="1713937"/>
            <a:ext cx="423465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9863" y="1713937"/>
            <a:ext cx="423465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FAFD5-07B1-46BF-B5F4-10AAA1047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F0B06-59FC-4180-8091-D2AA34E47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BB78-1496-4B17-8FA1-C8585D2C6A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5CEF6-B8CB-4B9C-8636-FEF3A316C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9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A6522-8E0D-41A7-9F5E-6BBE9F9D4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CC65A-F1C1-479A-A6A8-BACF40229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CE273-F289-4A4D-95FB-546EFACAA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10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10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4DFD3-8DD4-4BE9-BCB9-6522FBE9F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29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F1C2A-2525-4350-BD44-BBC390C3BA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B99B6-1FAB-48CC-AC22-34ABB433B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66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EFE6-61A1-4487-A886-22365E0C6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8AABA-71D2-4F1B-A43E-3A7EBDAF8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3183046"/>
            <a:ext cx="4627563" cy="337852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183046"/>
            <a:ext cx="4627563" cy="337852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DE63C-9102-453C-8AC5-BF3678275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73416-F986-4ACC-AFE2-AE26BACD2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24FC3-683E-4A71-B818-9316DDE70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8C822-1273-4F9D-8AE0-4F5C57E1A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39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71B02-77A2-46C6-A60E-CD8241D14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D0B33-950F-4194-B65F-C24FAEDB2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481C2-2E9E-4C53-9E79-88162EDB4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1632358"/>
            <a:ext cx="2357438" cy="492921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1632358"/>
            <a:ext cx="6897688" cy="492921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FF16C-E4B8-4AF5-9C68-C67E532EF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31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21DEF-1540-407E-A83C-272C7051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CF698-EC90-4EAE-9B7B-BB3F8ADF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B4878-B0B0-42F6-8737-77197B26C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F01AE-259C-4C03-BE2B-D3E1FDBE6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14058-C14D-4CDD-B22D-BB7D76668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BF21A-350F-4D68-B4B4-0EB63950D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9920A-325D-4257-B213-21DB38F77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F58AE-CE56-4153-ACAB-FB3FEB61F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41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4A62-7847-4948-A9CC-4B639D66B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4EC57-5C11-4821-8F18-CB3CE3E62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11705-D800-46B6-A6EE-2A2D1CAD0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12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12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6D58E-C156-4B11-9AD1-F6979CFCA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4718-1AD7-45D3-A8E2-BEA4CEB1D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33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A9CB6-C71A-4F86-88CA-5486B0475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B6F6F-31A9-456F-A646-6C9DF2A90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74FA2-E6B2-4CE6-8342-B8C9B7ADD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555" y="1713937"/>
            <a:ext cx="423465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9863" y="1713937"/>
            <a:ext cx="423465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C84B0-6023-48F4-AFAF-529815031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8BB00-6918-4BB9-ABA2-5559350B8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D566E-7AAF-4565-9A43-43336181C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98226-6069-4077-A5E8-CDD92C59FE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41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90D18-DAED-4889-AAEB-0A00B7052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FA125-85F7-433F-84E1-3D22C4575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5CF4-A267-44C2-B38E-B5DA6B0B0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94687" y="2285237"/>
            <a:ext cx="2357438" cy="427629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22375" y="2285237"/>
            <a:ext cx="6897688" cy="42762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7E639-B96C-4E91-95A9-BC7B1E639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12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12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D90AE-B84A-4EDA-820E-7E849709E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35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37059-12CA-4159-96F7-D080A6F60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234EE-D2C8-4BF9-8848-AE580F5F8C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AAD21-FCE8-4D50-A959-9F38A63DF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3183048"/>
            <a:ext cx="4627563" cy="337852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183048"/>
            <a:ext cx="4627563" cy="337852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86E92-DC8F-4CDB-89E3-B8B61211B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BA476-178C-4D55-B39A-F37B54D8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2D748-ABB5-442C-9D05-74E3D9571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95AF8-7363-4F00-96AD-FFFE32DF9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42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43076-B9B7-43D8-8E57-D999BA19B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35DA-9514-42D1-9EC5-5B6659390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3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2AEF-998B-45B0-8FFA-AC27F5021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C64F9-44A4-4727-B0B8-3F4BD91E5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1632360"/>
            <a:ext cx="2357438" cy="492921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1632360"/>
            <a:ext cx="6897688" cy="492921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F6A33-2AED-42E8-8794-3E14676FE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38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A6460-9AA0-42A9-A1EE-29FA4AD7F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752AA-6C95-4DA3-A98E-42A216BD0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D8FDD-C03E-499D-AE0C-AD7532A38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1713937"/>
            <a:ext cx="4627563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58179-1636-42AA-BF47-F4FAD6B69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84157-DEA6-4D72-8EFF-1026C177F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20C48-BF38-4F49-B378-702EA31AC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4FAAB-CB3E-4154-B393-9534FBD3F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45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A583-CB6D-4A2A-8A52-F04DB84E8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815E2-9D9D-48CA-96D6-C2F787DC9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954D5-E49A-4A52-93E0-0DAB34854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8200C-1345-4583-B0B2-72A372506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14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14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24F4F-7BE9-492E-B561-CC7239F1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41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D4B93-2564-48C7-91ED-246718C88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9A8DB-267D-4044-9179-A58E98B7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A1ED4-CB8D-4047-8C78-C358DE805B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60555" y="1713937"/>
            <a:ext cx="423465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69863" y="1713937"/>
            <a:ext cx="4234656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12755-1529-464C-AF51-F06FDA8C8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2BBBF-8577-4B01-95A1-660A3890A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668AD-46FE-4FEE-BECC-D7981EC54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E5F5A2-991C-4E16-8FD4-125DF5B47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7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9EAAA-9C2A-49A0-9D6C-9864BF1D6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45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09E70-3E0D-4C48-8D1A-9A19060CE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3E023-4816-45E4-BB83-4D9B39BFC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8BCF3-FDAF-43EF-AAC7-78EBF8D45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294214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294214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5F686-7353-405E-A364-71FA1CF3D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943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DC989E-F7D7-41D7-8C04-77EEA4CEC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96C1-1B81-40D6-B3B7-3D6DAF207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90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E309C-C574-4632-9537-92609B21C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3875" y="3183052"/>
            <a:ext cx="4627563" cy="337852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26062" y="3183052"/>
            <a:ext cx="4627563" cy="337852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E1ADF-AE56-472C-A333-6768C65E9A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6C645-E899-425E-9FB1-3286B4ABF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0F46F-B9FE-44CC-89B7-4BC583C74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25" y="1713927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1875" y="1713927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0ABBD-FABB-4F63-AAC9-4BDFDFD62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9FDBC-3D8C-425F-9A21-62EC41278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54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147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9F878-1F2F-4093-A739-A5D58DCC4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B3CFF-B203-4BAE-9A08-B85A19D74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5FF90-8FF4-49D4-8483-0F69A693F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96187" y="1632363"/>
            <a:ext cx="2357438" cy="492921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3875" y="1632363"/>
            <a:ext cx="6897688" cy="492921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017B3-98E5-4BE5-9C18-53B26840D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A0F68-7DD7-4B65-9121-2237B4B87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47A44-D5CA-4DFF-B3B6-D1FA42341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94FC2-9F92-42BD-B029-95C59AB1A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69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984A8-4F46-402C-A432-70D8AE0CC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C9617-3D73-4F4A-876E-4356389DF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C76BD-12A7-432B-A0A9-91D2D984F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82000" y="294164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9687" y="294164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E703-2127-4B48-A09A-C7DFEE3DF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40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4A66A-3888-4AAD-B202-BFF4B3356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7CFBB-F873-4AFA-B55E-43ACDA582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7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A1FE8-9BC9-4E70-9D85-C5664236D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25" y="1713927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1875" y="1713927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F2B59-BECB-413D-B031-B9F25FEAA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C0BC2-30DA-45A7-9373-33AB929658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5D999-0F6A-438D-8DBE-3B1EA4CD6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55B89-4C35-4260-AEDB-ECD52A188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71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4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3D58-99FA-4590-A690-E3FD34EB4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806A6-57AC-41E1-89FD-E70776247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2CE0B-00B8-4D43-B9B8-60EA7EBA8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82000" y="294164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9687" y="294164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B6399-C1D0-40F9-AF14-B707F2E0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42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4E67-237E-4499-BCEA-D9FCDD7DE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D46E7-0E2F-4D16-9108-EA1CE3DAE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9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65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79" y="1537096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9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66AF1-D6B5-4DB3-B5AD-582876A02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2375" y="3591077"/>
            <a:ext cx="462756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24562" y="3591077"/>
            <a:ext cx="4627563" cy="2970451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68F5-1365-40DF-A715-8BC19FC34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882FF-CF69-497E-8DCE-5CF92BB7C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40241-F39B-49F3-B604-7667F8F94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3BB63-04FD-4BB0-B76F-1184F9309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73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6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FD6F0-F795-4653-AA12-0874F54C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932E-0A0F-4EDF-85CE-7C6AE76C2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C915F-EBDB-4CD4-A3C8-8EF7C13B6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94687" y="2285243"/>
            <a:ext cx="2357438" cy="427629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22375" y="2285243"/>
            <a:ext cx="6897688" cy="427629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8F3C8-8678-4740-B410-74D9E24B3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281847"/>
            <a:ext cx="8905875" cy="15744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162373"/>
            <a:ext cx="7334250" cy="1877148"/>
          </a:xfrm>
        </p:spPr>
        <p:txBody>
          <a:bodyPr/>
          <a:lstStyle>
            <a:lvl1pPr marL="0" indent="0" algn="ctr">
              <a:buNone/>
              <a:defRPr/>
            </a:lvl1pPr>
            <a:lvl2pPr marL="486049" indent="0" algn="ctr">
              <a:buNone/>
              <a:defRPr/>
            </a:lvl2pPr>
            <a:lvl3pPr marL="972099" indent="0" algn="ctr">
              <a:buNone/>
              <a:defRPr/>
            </a:lvl3pPr>
            <a:lvl4pPr marL="1458148" indent="0" algn="ctr">
              <a:buNone/>
              <a:defRPr/>
            </a:lvl4pPr>
            <a:lvl5pPr marL="1944197" indent="0" algn="ctr">
              <a:buNone/>
              <a:defRPr/>
            </a:lvl5pPr>
            <a:lvl6pPr marL="2430247" indent="0" algn="ctr">
              <a:buNone/>
              <a:defRPr/>
            </a:lvl6pPr>
            <a:lvl7pPr marL="2916296" indent="0" algn="ctr">
              <a:buNone/>
              <a:defRPr/>
            </a:lvl7pPr>
            <a:lvl8pPr marL="3402345" indent="0" algn="ctr">
              <a:buNone/>
              <a:defRPr/>
            </a:lvl8pPr>
            <a:lvl9pPr marL="388839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951B6-F0F4-42DE-974A-B97B4FF15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4C6EA-06CB-4AD5-B9A7-702B639C9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651" y="4720079"/>
            <a:ext cx="8905875" cy="1458871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651" y="3113289"/>
            <a:ext cx="8905875" cy="1606797"/>
          </a:xfrm>
        </p:spPr>
        <p:txBody>
          <a:bodyPr anchor="b"/>
          <a:lstStyle>
            <a:lvl1pPr marL="0" indent="0">
              <a:buNone/>
              <a:defRPr sz="2100"/>
            </a:lvl1pPr>
            <a:lvl2pPr marL="486049" indent="0">
              <a:buNone/>
              <a:defRPr sz="1900"/>
            </a:lvl2pPr>
            <a:lvl3pPr marL="972099" indent="0">
              <a:buNone/>
              <a:defRPr sz="1700"/>
            </a:lvl3pPr>
            <a:lvl4pPr marL="1458148" indent="0">
              <a:buNone/>
              <a:defRPr sz="1500"/>
            </a:lvl4pPr>
            <a:lvl5pPr marL="1944197" indent="0">
              <a:buNone/>
              <a:defRPr sz="1500"/>
            </a:lvl5pPr>
            <a:lvl6pPr marL="2430247" indent="0">
              <a:buNone/>
              <a:defRPr sz="1500"/>
            </a:lvl6pPr>
            <a:lvl7pPr marL="2916296" indent="0">
              <a:buNone/>
              <a:defRPr sz="1500"/>
            </a:lvl7pPr>
            <a:lvl8pPr marL="3402345" indent="0">
              <a:buNone/>
              <a:defRPr sz="1500"/>
            </a:lvl8pPr>
            <a:lvl9pPr marL="3888395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85BD-2BF1-47D2-B309-B85A9C42E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1625" y="1713931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11875" y="1713931"/>
            <a:ext cx="4365625" cy="484760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04547-C11B-4AD8-8CFC-BFA613BA9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12242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880" y="1644205"/>
            <a:ext cx="462938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3880" y="2329432"/>
            <a:ext cx="462938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22427" y="1644205"/>
            <a:ext cx="4631202" cy="685227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6049" indent="0">
              <a:buNone/>
              <a:defRPr sz="2100" b="1"/>
            </a:lvl2pPr>
            <a:lvl3pPr marL="972099" indent="0">
              <a:buNone/>
              <a:defRPr sz="1900" b="1"/>
            </a:lvl3pPr>
            <a:lvl4pPr marL="1458148" indent="0">
              <a:buNone/>
              <a:defRPr sz="1700" b="1"/>
            </a:lvl4pPr>
            <a:lvl5pPr marL="1944197" indent="0">
              <a:buNone/>
              <a:defRPr sz="1700" b="1"/>
            </a:lvl5pPr>
            <a:lvl6pPr marL="2430247" indent="0">
              <a:buNone/>
              <a:defRPr sz="1700" b="1"/>
            </a:lvl6pPr>
            <a:lvl7pPr marL="2916296" indent="0">
              <a:buNone/>
              <a:defRPr sz="1700" b="1"/>
            </a:lvl7pPr>
            <a:lvl8pPr marL="3402345" indent="0">
              <a:buNone/>
              <a:defRPr sz="1700" b="1"/>
            </a:lvl8pPr>
            <a:lvl9pPr marL="3888395" indent="0">
              <a:buNone/>
              <a:defRPr sz="17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22427" y="2329432"/>
            <a:ext cx="4631202" cy="4232086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23225-6067-4E19-846A-0D262285B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F6FC1-DAA3-4F3F-B050-283145638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2CCDC-7C95-4C61-9116-0F3364AAC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0" y="292455"/>
            <a:ext cx="3447026" cy="124463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6413" y="292477"/>
            <a:ext cx="5857212" cy="6269064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880" y="1537099"/>
            <a:ext cx="3447026" cy="5024433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7EDA1-F3DD-4010-8301-DF963B0F1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3663" y="5141756"/>
            <a:ext cx="6286500" cy="60701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53663" y="656322"/>
            <a:ext cx="6286500" cy="4407218"/>
          </a:xfrm>
        </p:spPr>
        <p:txBody>
          <a:bodyPr/>
          <a:lstStyle>
            <a:lvl1pPr marL="0" indent="0">
              <a:buNone/>
              <a:defRPr sz="3400"/>
            </a:lvl1pPr>
            <a:lvl2pPr marL="486049" indent="0">
              <a:buNone/>
              <a:defRPr sz="3000"/>
            </a:lvl2pPr>
            <a:lvl3pPr marL="972099" indent="0">
              <a:buNone/>
              <a:defRPr sz="2600"/>
            </a:lvl3pPr>
            <a:lvl4pPr marL="1458148" indent="0">
              <a:buNone/>
              <a:defRPr sz="2100"/>
            </a:lvl4pPr>
            <a:lvl5pPr marL="1944197" indent="0">
              <a:buNone/>
              <a:defRPr sz="2100"/>
            </a:lvl5pPr>
            <a:lvl6pPr marL="2430247" indent="0">
              <a:buNone/>
              <a:defRPr sz="2100"/>
            </a:lvl6pPr>
            <a:lvl7pPr marL="2916296" indent="0">
              <a:buNone/>
              <a:defRPr sz="2100"/>
            </a:lvl7pPr>
            <a:lvl8pPr marL="3402345" indent="0">
              <a:buNone/>
              <a:defRPr sz="2100"/>
            </a:lvl8pPr>
            <a:lvl9pPr marL="3888395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3663" y="5748770"/>
            <a:ext cx="6286500" cy="862059"/>
          </a:xfrm>
        </p:spPr>
        <p:txBody>
          <a:bodyPr/>
          <a:lstStyle>
            <a:lvl1pPr marL="0" indent="0">
              <a:buNone/>
              <a:defRPr sz="1500"/>
            </a:lvl1pPr>
            <a:lvl2pPr marL="486049" indent="0">
              <a:buNone/>
              <a:defRPr sz="1300"/>
            </a:lvl2pPr>
            <a:lvl3pPr marL="972099" indent="0">
              <a:buNone/>
              <a:defRPr sz="1100"/>
            </a:lvl3pPr>
            <a:lvl4pPr marL="1458148" indent="0">
              <a:buNone/>
              <a:defRPr sz="1000"/>
            </a:lvl4pPr>
            <a:lvl5pPr marL="1944197" indent="0">
              <a:buNone/>
              <a:defRPr sz="1000"/>
            </a:lvl5pPr>
            <a:lvl6pPr marL="2430247" indent="0">
              <a:buNone/>
              <a:defRPr sz="1000"/>
            </a:lvl6pPr>
            <a:lvl7pPr marL="2916296" indent="0">
              <a:buNone/>
              <a:defRPr sz="1000"/>
            </a:lvl7pPr>
            <a:lvl8pPr marL="3402345" indent="0">
              <a:buNone/>
              <a:defRPr sz="1000"/>
            </a:lvl8pPr>
            <a:lvl9pPr marL="3888395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CDF53-106C-4B89-9C97-62100F604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123DA-064C-4209-A2FE-071479376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82000" y="294167"/>
            <a:ext cx="2357438" cy="6267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9687" y="294167"/>
            <a:ext cx="6897688" cy="6267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A9DE0-0EB4-4F57-A52A-EC9216E39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://www.uchportal.ru/load/26" TargetMode="Externa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25" y="1713919"/>
            <a:ext cx="890587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8" y="668851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fld id="{D369FDEC-0048-4875-80D3-B45854AD96BE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5625" y="6688519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ru-RU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4688" y="668851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B35CF5EF-FA99-4569-966E-86CDB0B643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22375" y="2284832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2375" y="3591459"/>
            <a:ext cx="94297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2375" y="668852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8313" y="6688529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07375" y="668852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5F13AA6-2C8B-4566-A142-4A2A7EDB9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0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CB7C7978-19CF-4B28-A253-BC785698C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1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BFF09A96-7489-4C73-9B75-8487D72B8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3427837"/>
            <a:ext cx="87312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2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2918CC4-FA90-44B4-AD2B-E2E55C3F0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3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1DDBF4AA-9038-4D4C-84BE-9EDBF09E8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4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D70B381-35A8-422B-914E-1307B8153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3427837"/>
            <a:ext cx="87312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5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875AE18-FCF1-4C54-A766-669646278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6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13566209-9E08-4C31-A4FC-65C36948F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7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A9B65929-8E43-4EFB-866B-2E6D3FFE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3427837"/>
            <a:ext cx="87312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3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38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3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3D5090F0-FD42-450C-9686-E3D3D7D4D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4313" y="3151208"/>
            <a:ext cx="8207375" cy="32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125" y="668852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20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58125" y="668852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5925FBDB-0A95-4223-98AB-BC1D4FCBF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6"/>
          <p:cNvSpPr>
            <a:spLocks noChangeArrowheads="1"/>
          </p:cNvSpPr>
          <p:nvPr/>
        </p:nvSpPr>
        <p:spPr bwMode="auto">
          <a:xfrm flipH="1">
            <a:off x="2391395" y="6912177"/>
            <a:ext cx="7962416" cy="386103"/>
          </a:xfrm>
          <a:prstGeom prst="rect">
            <a:avLst/>
          </a:prstGeom>
          <a:solidFill>
            <a:srgbClr val="007BC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Line 48"/>
          <p:cNvSpPr>
            <a:spLocks noChangeShapeType="1"/>
          </p:cNvSpPr>
          <p:nvPr/>
        </p:nvSpPr>
        <p:spPr bwMode="auto">
          <a:xfrm rot="5400000" flipH="1">
            <a:off x="1994614" y="7105226"/>
            <a:ext cx="386103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 lIns="97210" tIns="48605" rIns="97210" bIns="48605"/>
          <a:lstStyle/>
          <a:p>
            <a:pPr>
              <a:defRPr/>
            </a:pPr>
            <a:endParaRPr lang="ru-RU"/>
          </a:p>
        </p:txBody>
      </p:sp>
      <p:sp>
        <p:nvSpPr>
          <p:cNvPr id="9" name="Rectangle 57"/>
          <p:cNvSpPr>
            <a:spLocks noChangeArrowheads="1"/>
          </p:cNvSpPr>
          <p:nvPr/>
        </p:nvSpPr>
        <p:spPr bwMode="auto">
          <a:xfrm flipH="1">
            <a:off x="2350163" y="6912177"/>
            <a:ext cx="82462" cy="386103"/>
          </a:xfrm>
          <a:prstGeom prst="rect">
            <a:avLst/>
          </a:prstGeom>
          <a:solidFill>
            <a:srgbClr val="E3741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2426" y="202469"/>
            <a:ext cx="10475074" cy="765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Line 129"/>
          <p:cNvSpPr>
            <a:spLocks noChangeShapeType="1"/>
          </p:cNvSpPr>
          <p:nvPr/>
        </p:nvSpPr>
        <p:spPr bwMode="auto">
          <a:xfrm rot="5400000" flipH="1">
            <a:off x="-69357" y="7105226"/>
            <a:ext cx="386103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 lIns="97210" tIns="48605" rIns="97210" bIns="48605"/>
          <a:lstStyle/>
          <a:p>
            <a:pPr>
              <a:defRPr/>
            </a:pPr>
            <a:endParaRPr lang="ru-RU"/>
          </a:p>
        </p:txBody>
      </p:sp>
      <p:sp>
        <p:nvSpPr>
          <p:cNvPr id="12" name="Rectangle 54"/>
          <p:cNvSpPr>
            <a:spLocks noChangeArrowheads="1"/>
          </p:cNvSpPr>
          <p:nvPr/>
        </p:nvSpPr>
        <p:spPr bwMode="auto">
          <a:xfrm>
            <a:off x="123693" y="327246"/>
            <a:ext cx="9817806" cy="105942"/>
          </a:xfrm>
          <a:prstGeom prst="rect">
            <a:avLst/>
          </a:prstGeom>
          <a:solidFill>
            <a:srgbClr val="007BC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7210" tIns="48605" rIns="97210" bIns="48605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Line 131"/>
          <p:cNvSpPr>
            <a:spLocks noChangeShapeType="1"/>
          </p:cNvSpPr>
          <p:nvPr/>
        </p:nvSpPr>
        <p:spPr bwMode="auto">
          <a:xfrm flipH="1">
            <a:off x="123696" y="278982"/>
            <a:ext cx="9900268" cy="0"/>
          </a:xfrm>
          <a:prstGeom prst="line">
            <a:avLst/>
          </a:prstGeom>
          <a:noFill/>
          <a:ln w="15875">
            <a:solidFill>
              <a:srgbClr val="71C4F0"/>
            </a:solidFill>
            <a:prstDash val="sysDot"/>
            <a:round/>
            <a:headEnd/>
            <a:tailEnd/>
          </a:ln>
          <a:effectLst/>
        </p:spPr>
        <p:txBody>
          <a:bodyPr lIns="97210" tIns="48605" rIns="97210" bIns="48605"/>
          <a:lstStyle/>
          <a:p>
            <a:pPr>
              <a:defRPr/>
            </a:pPr>
            <a:endParaRPr lang="ru-RU"/>
          </a:p>
        </p:txBody>
      </p:sp>
      <p:pic>
        <p:nvPicPr>
          <p:cNvPr id="1038" name="Picture 132" descr="rabot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06156" y="0"/>
            <a:ext cx="1404275" cy="131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968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7" y="6688539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39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1563" y="669207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A1C7D327-E524-4463-8653-631FD81C2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968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7" y="6688540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0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1563" y="669207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7B0FCCA-5A49-45EB-B011-115EA909D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4313" y="3151208"/>
            <a:ext cx="8207375" cy="32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125" y="668854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1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58125" y="668854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A8808F5-7434-420B-B9DE-DCA440036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968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7" y="6688543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3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1563" y="669207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B0656A1-C9D1-423C-AD75-14A8CBEB9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968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7" y="6688544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4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1563" y="669207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1488930-1BB9-4DB9-8A3F-A958E88C2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968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7" y="6688545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5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1563" y="669207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8ADDD1BD-B66F-4632-AA9F-29A9736F3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968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7" y="6688546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6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1563" y="669207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83B06315-4D59-41C1-AB54-7AA5AB39F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312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4313" y="3151208"/>
            <a:ext cx="8207375" cy="32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3125" y="668854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29063" y="6688547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58125" y="668854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F812CEC-AB43-433E-AD35-7D74A42D7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4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48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4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3A1BC70F-D2D2-4402-AEEB-0639D6995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4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49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4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C6800C1-7C24-4D86-89D5-6A7AC2351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25" y="1713919"/>
            <a:ext cx="890587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8" y="668852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5625" y="6688521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4688" y="668852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3A119F6F-72F5-4365-8256-280819BF1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3427837"/>
            <a:ext cx="87312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0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33F7F976-7605-41A8-9155-590C28F79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1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BD48B0D3-9DE6-4FF2-B77E-12FFE065D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2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CF7C470-9095-4F11-B5BC-B42053447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3427837"/>
            <a:ext cx="87312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3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57E794FF-EB42-4496-9E0D-FF4EFB72B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4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385219C-40BF-4659-87A7-352A226A4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5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A8C117D6-A070-4B5D-9AFD-9E88E0C2C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3125" y="3427837"/>
            <a:ext cx="87312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6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F69D45BF-50D9-46C3-A2CA-C9AB7FCF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5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7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5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5D8DB3B7-375D-4777-93AD-3675B5A5B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437" y="6688559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59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2313" y="669209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E1EFC63-342A-42A8-BDBB-A93BFD2F3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5063" y="3151208"/>
            <a:ext cx="8207375" cy="32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0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5DFBA6E-18F0-4540-AE4C-21C4A64D8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25" y="1713919"/>
            <a:ext cx="890587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8" y="668852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5625" y="6688522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4688" y="668852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B866DD1-A363-4325-B9A9-FFC4A6A0B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1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E3CDE12E-D36A-431D-B03B-127D8B033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437" y="6688562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2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2313" y="669209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E114AF76-03E8-4F57-AFCE-1D1212305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5063" y="3151208"/>
            <a:ext cx="8207375" cy="32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3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2BAE16A-890B-4D01-A0D8-BFD86EC9D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4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0467308-93AC-40F1-82B6-EB9EDCF47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8" y="1713919"/>
            <a:ext cx="855662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60437" y="6688565"/>
            <a:ext cx="2008188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5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2313" y="669209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133F9AF4-7081-4D01-A8E1-8E90E64D3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039987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5063" y="3151208"/>
            <a:ext cx="8207375" cy="32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6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13D1F47A-A2D7-4115-8A8E-7C6E86B60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7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7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EE16D1F3-9927-4770-801B-9185C64758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7" y="1713919"/>
            <a:ext cx="8643938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8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1E4F2CF6-B53D-41FB-8096-95283DF80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163269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3182992"/>
            <a:ext cx="9429750" cy="33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6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69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69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E8FA697-334F-4355-B470-2FBA67CA4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7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70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70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D3EF457-FC67-4B68-9A99-7D3C1AB78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22375" y="2284832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2375" y="3591459"/>
            <a:ext cx="94297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2375" y="668852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8313" y="6688523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07375" y="6688523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A30AD8AE-2778-4899-997E-F2F047097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7" y="1713919"/>
            <a:ext cx="8643938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7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71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71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5D9D5E5C-8341-426F-B7E6-B71C4FE02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163269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3182992"/>
            <a:ext cx="9429750" cy="33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7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72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72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DE0B08D-8CD3-48C6-A1BC-B155A6FE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713919"/>
            <a:ext cx="9429750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7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74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7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8E5C7C09-540A-4877-A2CF-4591B0A01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0437" y="1713919"/>
            <a:ext cx="8643938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7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75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7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B6DA9A1E-4AA1-4976-B441-087CC915D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3875" y="163269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3182992"/>
            <a:ext cx="9429750" cy="337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3875" y="668857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79813" y="6688576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08875" y="668857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A0E5D2B-1A6B-414F-8809-6D6424A36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25" y="1713919"/>
            <a:ext cx="890587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8" y="668852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5625" y="6688524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4688" y="6688524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C868813-CE55-4CBC-A7B4-838F0A72C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25" y="1713919"/>
            <a:ext cx="890587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8" y="668852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5625" y="6688525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4688" y="6688525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7D4A1D5D-4FF8-4528-8CF7-D310801E2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22375" y="2284832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22375" y="3591459"/>
            <a:ext cx="9429750" cy="296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22375" y="668852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78313" y="6688526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07375" y="6688526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17DC3029-878E-42F8-BDEE-57A4DB30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ctr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ctr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ctr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ctr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ctr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09688" y="294286"/>
            <a:ext cx="9429750" cy="1224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1625" y="1713919"/>
            <a:ext cx="8905875" cy="484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09688" y="668852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65625" y="6688528"/>
            <a:ext cx="3317875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4688" y="6688528"/>
            <a:ext cx="2444750" cy="51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210" tIns="48605" rIns="97210" bIns="48605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B0EDF7EB-D18E-4725-A23F-507A9F68C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5pPr>
      <a:lvl6pPr marL="48604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6pPr>
      <a:lvl7pPr marL="972099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7pPr>
      <a:lvl8pPr marL="1458148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8pPr>
      <a:lvl9pPr marL="1944197" algn="ctr" rtl="0" eaLnBrk="1" fontAlgn="base" hangingPunct="1">
        <a:spcBef>
          <a:spcPct val="0"/>
        </a:spcBef>
        <a:spcAft>
          <a:spcPct val="0"/>
        </a:spcAft>
        <a:defRPr sz="4700">
          <a:solidFill>
            <a:schemeClr val="tx2"/>
          </a:solidFill>
          <a:latin typeface="Arial" charset="0"/>
        </a:defRPr>
      </a:lvl9pPr>
    </p:titleStyle>
    <p:bodyStyle>
      <a:lvl1pPr marL="364537" indent="-364537" algn="l" rtl="0" eaLnBrk="1" fontAlgn="base" hangingPunct="1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89830" indent="-303781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15123" indent="-24302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01173" indent="-243025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87222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7327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159321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645370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131419" indent="-243025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99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48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9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47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96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4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95" algn="l" defTabSz="9720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57.xml"/><Relationship Id="rId1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42351555_492916091221736_5103465941392424960_n%20(1).mp4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54.xml"/><Relationship Id="rId1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&#1073;&#1080;&#1079;&#1080;&#1073;.mp4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360.xml"/><Relationship Id="rId1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43638078_315352945934133_3561238228730118144_n%20(1).mp4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6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6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54.xml"/><Relationship Id="rId1" Type="http://schemas.openxmlformats.org/officeDocument/2006/relationships/video" Target="file:///C:\Users\Admin\Downloads\&#1086;&#1086;&#1076;.mp4" TargetMode="Externa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4.xml"/><Relationship Id="rId7" Type="http://schemas.openxmlformats.org/officeDocument/2006/relationships/image" Target="../media/image28.png"/><Relationship Id="rId2" Type="http://schemas.openxmlformats.org/officeDocument/2006/relationships/video" Target="file:///C:\Users\Admin\Downloads\&#1084;&#1077;&#1088;3.mp4" TargetMode="External"/><Relationship Id="rId1" Type="http://schemas.openxmlformats.org/officeDocument/2006/relationships/video" Target="file:///C:\Users\Admin\Downloads\&#1084;&#1077;&#1088;&#1086;&#1087;&#1088;.mp4" TargetMode="Externa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354.xml"/><Relationship Id="rId1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&#1084;&#1072;&#1089;&#1090;%20&#1082;&#1083;%20&#1073;&#1080;&#1079;&#1080;&#1073;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4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54.xml"/><Relationship Id="rId1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&#1088;&#1072;&#1073;&#1090;&#1072;%20&#1089;%20&#1088;&#1086;&#1076;&#1080;&#1090;.mp4" TargetMode="Externa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57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&#1088;&#1077;&#1079;&#1091;&#1083;&#1100;2.mp4" TargetMode="External"/><Relationship Id="rId7" Type="http://schemas.openxmlformats.org/officeDocument/2006/relationships/image" Target="../media/image28.png"/><Relationship Id="rId2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31888246_153285408850068_5148902820360869895_n.mp4" TargetMode="External"/><Relationship Id="rId1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&#1056;&#1077;&#1079;&#1091;&#1083;&#1100;.mp4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357.xml"/><Relationship Id="rId4" Type="http://schemas.openxmlformats.org/officeDocument/2006/relationships/video" Target="file:///C:\Users\Admin\Desktop\&#1055;&#1086;&#1088;&#1090;&#1092;&#1086;&#1083;&#1080;&#1086;%20&#1076;&#1086;&#1096;&#1082;\&#1047;&#1072;&#1083;&#1080;&#1085;&#1072;%20&#1075;&#1072;&#1090;&#1089;&#1080;&#1077;&#1074;&#1072;\&#1076;&#1083;&#1103;%20&#1087;&#1088;&#1077;&#1079;&#1077;&#1085;&#1090;\&#1088;&#1077;&#1079;&#1091;&#1083;&#1100;&#1090;.mp4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5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mr7.ru/netcat_files/825/620/semja_s_pafosom_580x387_no.jpg" TargetMode="External"/><Relationship Id="rId1" Type="http://schemas.openxmlformats.org/officeDocument/2006/relationships/slideLayout" Target="../slideLayouts/slideLayout3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9.xml"/><Relationship Id="rId1" Type="http://schemas.openxmlformats.org/officeDocument/2006/relationships/tags" Target="../tags/tag1.xml"/><Relationship Id="rId5" Type="http://schemas.openxmlformats.org/officeDocument/2006/relationships/image" Target="../media/image21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Гациевой Залины Заудиновны </a:t>
            </a:r>
          </a:p>
          <a:p>
            <a:endParaRPr lang="ru-RU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Гудермес, 2019 г.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pc="300" dirty="0" smtClean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Творческая презентация </a:t>
            </a:r>
            <a:endParaRPr lang="ru-RU" b="1" spc="300" dirty="0">
              <a:solidFill>
                <a:schemeClr val="accent5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6784" y="386533"/>
            <a:ext cx="82868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учреждение "Детский сад № 5 "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Хадижа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 г.Гудермес"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дминистратор\Desktop\Для презентации\IMG_0564.JPG">
            <a:extLst>
              <a:ext uri="{FF2B5EF4-FFF2-40B4-BE49-F238E27FC236}">
                <a16:creationId xmlns:a16="http://schemas.microsoft.com/office/drawing/2014/main" id="{FAD5CF82-7205-4513-9BC3-6817A3C6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88" y="1458103"/>
            <a:ext cx="7000924" cy="1643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1032" y="294155"/>
            <a:ext cx="8715436" cy="122422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Предметно – развивающая среда  в группе по развитию речи в соответствии с ФГОС ДОО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 descr="WhatsApp Image 2018-10-30 at 14.51.3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568" y="4744251"/>
            <a:ext cx="3500462" cy="2160000"/>
          </a:xfrm>
          <a:prstGeom prst="rect">
            <a:avLst/>
          </a:prstGeom>
        </p:spPr>
      </p:pic>
      <p:pic>
        <p:nvPicPr>
          <p:cNvPr id="12" name="Рисунок 11" descr="WhatsApp Image 2018-10-30 at 14.54.4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70" y="1743855"/>
            <a:ext cx="4394484" cy="2160000"/>
          </a:xfrm>
          <a:prstGeom prst="rect">
            <a:avLst/>
          </a:prstGeom>
        </p:spPr>
      </p:pic>
      <p:pic>
        <p:nvPicPr>
          <p:cNvPr id="13" name="Рисунок 12" descr="WhatsApp Image 2018-10-30 at 15.00.5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32" y="4672813"/>
            <a:ext cx="4085051" cy="2160000"/>
          </a:xfrm>
          <a:prstGeom prst="rect">
            <a:avLst/>
          </a:prstGeom>
        </p:spPr>
      </p:pic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Содержимое 9" descr="WhatsApp Image 2018-10-30 at 14.50.4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810254" y="1672417"/>
            <a:ext cx="3665818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42351555_492916091221736_5103465941392424960_n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 bwMode="auto">
          <a:xfrm>
            <a:off x="3738552" y="3315491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85813" y="243657"/>
            <a:ext cx="8905875" cy="78581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Направления работы по развитию речи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095346" y="1315227"/>
            <a:ext cx="8358246" cy="4724294"/>
          </a:xfrm>
        </p:spPr>
        <p:txBody>
          <a:bodyPr/>
          <a:lstStyle/>
          <a:p>
            <a:pPr algn="just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1. Развитие словаря: освоение значений слов и их уместное употребление в соответствии с контекстом высказывания, с ситуацией, в которой происходит общение. </a:t>
            </a:r>
          </a:p>
          <a:p>
            <a:pPr algn="just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 2. Воспитание звуковой культуры речи: развитие восприятия звуков  речи и произношения. </a:t>
            </a:r>
          </a:p>
          <a:p>
            <a:pPr algn="just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3. Формирование грамматического строя.</a:t>
            </a:r>
          </a:p>
          <a:p>
            <a:pPr algn="just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4. Развитие связной речи.</a:t>
            </a:r>
          </a:p>
          <a:p>
            <a:pPr algn="just"/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5. Формирование элементарного осознания явлений языка и речи: различение звука и слова, нахождение места звука в слове. Воспитание любви и интереса к художественному слову.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1031" y="386532"/>
            <a:ext cx="8715437" cy="92869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 smtClean="0">
                <a:latin typeface="Impact" pitchFamily="34" charset="0"/>
              </a:rPr>
              <a:t>Использование инновационных технологий в процессе образовательной деятельности по речевому развитию дошкольников в рамках ФГОС ДО</a:t>
            </a:r>
            <a:endParaRPr lang="ru-RU" sz="2000" dirty="0">
              <a:latin typeface="Impact" pitchFamily="34" charset="0"/>
            </a:endParaRPr>
          </a:p>
        </p:txBody>
      </p:sp>
      <p:pic>
        <p:nvPicPr>
          <p:cNvPr id="2050" name="Picture 2" descr="C:\Users\Admin\Desktop\Портфолио дошк\Залина гатсиева\для презент\Тактильная доска для развития речи 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470" y="4244185"/>
            <a:ext cx="3143272" cy="28113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Admin\Desktop\Портфолио дошк\Залина гатсиева\для презент\WhatsApp Image 2018-10-29 at 20.37.5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4634" y="1743855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618" y="4244185"/>
            <a:ext cx="51225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3908" y="1743855"/>
            <a:ext cx="200026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бизиб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238486" y="1743855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52470" y="243658"/>
            <a:ext cx="3018436" cy="100013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Игры и упражнения на развитие тактильных ощущений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809594" y="1537123"/>
            <a:ext cx="3071834" cy="5024433"/>
          </a:xfrm>
        </p:spPr>
        <p:txBody>
          <a:bodyPr/>
          <a:lstStyle/>
          <a:p>
            <a:pPr algn="l"/>
            <a:r>
              <a:rPr lang="ru-RU" b="1" dirty="0" smtClean="0"/>
              <a:t>Использованию игр  и упражнений </a:t>
            </a:r>
            <a:r>
              <a:rPr lang="ru-RU" dirty="0" smtClean="0"/>
              <a:t>отводится значимое место, так как они развивают у детей тактильно-кинетическую чувствительность и мелкую моторику рук; снимают мышечную напряжённость; развивают мотивацию речевого общения; формируют первичные произносительные умения и навыки; обогащают и активизируют словарный запас; формируют связную речь; обучают навыкам грамоты.</a:t>
            </a:r>
            <a:endParaRPr lang="ru-RU" dirty="0"/>
          </a:p>
        </p:txBody>
      </p:sp>
      <p:pic>
        <p:nvPicPr>
          <p:cNvPr id="6147" name="Picture 3" descr="C:\Users\Admin\Desktop\Портфолио дошк\Залина гатсиева\для презент\35575924_1009409362517477_291201247980027904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56" y="457971"/>
            <a:ext cx="18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43638078_315352945934133_3561238228730118144_n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95346" y="5172879"/>
            <a:ext cx="2688000" cy="2016000"/>
          </a:xfrm>
          <a:prstGeom prst="rect">
            <a:avLst/>
          </a:prstGeom>
        </p:spPr>
      </p:pic>
      <p:pic>
        <p:nvPicPr>
          <p:cNvPr id="6149" name="Picture 5" descr="C:\Users\Admin\Desktop\Портфолио дошк\Залина гатсиева\WhatsApp Image 2018-10-29 at 20.37.5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1428" y="2743987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такт1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1890" y="4672813"/>
            <a:ext cx="1778628" cy="208575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8" name="Рисунок 17" descr="такт2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700" y="2601111"/>
            <a:ext cx="2400000" cy="2014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такт3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742" y="4815689"/>
            <a:ext cx="2880000" cy="2160000"/>
          </a:xfrm>
          <a:prstGeom prst="rect">
            <a:avLst/>
          </a:prstGeom>
        </p:spPr>
      </p:pic>
      <p:pic>
        <p:nvPicPr>
          <p:cNvPr id="20" name="Рисунок 19" descr="такт4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53262" y="457971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4294" y="292455"/>
            <a:ext cx="2836612" cy="11479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3908" y="2243921"/>
            <a:ext cx="2946998" cy="431763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dirty="0" smtClean="0"/>
              <a:t>     </a:t>
            </a:r>
            <a:r>
              <a:rPr lang="ru-RU" dirty="0" smtClean="0">
                <a:latin typeface="Monotype Corsiva" pitchFamily="66" charset="0"/>
              </a:rPr>
              <a:t>В ходе игры   малыш отображает свои  впечатления, представления в форме предметных действий с игрушками, развертывает игровой сюжет, т.е. действует в воображаемой ситуации.     </a:t>
            </a:r>
            <a:r>
              <a:rPr lang="ru-RU" b="1" dirty="0" smtClean="0">
                <a:latin typeface="Monotype Corsiva" pitchFamily="66" charset="0"/>
              </a:rPr>
              <a:t>Игра</a:t>
            </a:r>
            <a:r>
              <a:rPr lang="ru-RU" dirty="0" smtClean="0">
                <a:latin typeface="Monotype Corsiva" pitchFamily="66" charset="0"/>
              </a:rPr>
              <a:t> является своего рода переходным, промежуточным звеном между полной зависимостью </a:t>
            </a:r>
            <a:r>
              <a:rPr lang="ru-RU" b="1" dirty="0" smtClean="0">
                <a:latin typeface="Monotype Corsiva" pitchFamily="66" charset="0"/>
              </a:rPr>
              <a:t>речи</a:t>
            </a:r>
            <a:r>
              <a:rPr lang="ru-RU" dirty="0" smtClean="0">
                <a:latin typeface="Monotype Corsiva" pitchFamily="66" charset="0"/>
              </a:rPr>
              <a:t> от вещей и предметных действий к свободе слова от реальной, воспринимаемой ситуации. Именно в этом </a:t>
            </a:r>
            <a:r>
              <a:rPr lang="ru-RU" i="1" dirty="0" smtClean="0">
                <a:latin typeface="Monotype Corsiva" pitchFamily="66" charset="0"/>
              </a:rPr>
              <a:t>«освобождении слова»</a:t>
            </a:r>
            <a:r>
              <a:rPr lang="ru-RU" dirty="0" smtClean="0">
                <a:latin typeface="Monotype Corsiva" pitchFamily="66" charset="0"/>
              </a:rPr>
              <a:t> и состоит значение игры со сверстниками для речевого </a:t>
            </a:r>
            <a:r>
              <a:rPr lang="ru-RU" b="1" dirty="0" smtClean="0">
                <a:latin typeface="Monotype Corsiva" pitchFamily="66" charset="0"/>
              </a:rPr>
              <a:t>развития детей</a:t>
            </a:r>
            <a:r>
              <a:rPr lang="ru-RU" dirty="0" smtClean="0">
                <a:latin typeface="Monotype Corsiva" pitchFamily="66" charset="0"/>
              </a:rPr>
              <a:t>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52470" y="1100913"/>
            <a:ext cx="5000660" cy="928694"/>
          </a:xfrm>
          <a:prstGeom prst="rect">
            <a:avLst/>
          </a:prstGeom>
          <a:ln w="9525" cap="flat" cmpd="sng" algn="ctr">
            <a:solidFill>
              <a:schemeClr val="accent5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7210" tIns="48605" rIns="97210" bIns="48605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Сюжетно-ролевая игра</a:t>
            </a:r>
            <a:br>
              <a:rPr kumimoji="0" lang="ru-RU" sz="2100" b="1" i="0" u="none" strike="noStrike" kern="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43" name="Picture 7" descr="C:\Users\Admin\Desktop\Портфолио дошк\Залина гатсиева\для презент\WhatsApp Image 2018-10-28 at 17.35.5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10" y="1172351"/>
            <a:ext cx="2400001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5" name="Picture 9" descr="C:\Users\Admin\Desktop\Портфолио дошк\Залина гатсиева\для презент\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70" y="2529673"/>
            <a:ext cx="1782000" cy="237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6" name="Picture 10" descr="C:\Users\Admin\Desktop\Портфолио дошк\Залина гатсиева\для презент\WhatsApp Image 2018-10-28 at 17.43.57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2932" y="5315755"/>
            <a:ext cx="4357718" cy="18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7" name="Picture 11" descr="C:\Users\Admin\Desktop\Портфолио дошк\Залина гатсиева\для презент\WhatsApp Image 2018-10-28 at 17.43.5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3262" y="3315491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346" y="1100913"/>
            <a:ext cx="8358246" cy="9286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Прием рассказывания по набору предметных  картинок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7" name="Picture 1" descr="C:\Users\Admin\Desktop\Портфолио дошк\Залина гатсиева\для презент\Рассматривание иллюстраций,сюжетн картинок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09" y="2386797"/>
            <a:ext cx="242889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5298" name="Picture 2" descr="C:\Users\Admin\Desktop\Портфолио дошк\Залина гатсиева\для презент\WhatsApp Image 2018-10-28 at 18.15.01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8552" y="2386797"/>
            <a:ext cx="32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5299" name="Picture 3" descr="C:\Users\Admin\Desktop\Портфолио дошк\Залина гатсиева\для презент\WhatsApp Image 2018-10-28 at 17.57.2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7576" y="2315359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5301" name="Picture 5" descr="C:\Users\Admin\Desktop\Портфолио дошк\Залина гатсиева\для презент\WhatsApp Image 2018-10-28 at 17.57.2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428" y="4815689"/>
            <a:ext cx="3143272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5302" name="Picture 6" descr="C:\Users\Admin\Desktop\Портфолио дошк\Залина гатсиева\для презент\WhatsApp Image 2018-10-29 at 19.21.50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14" y="4815689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5300" name="Picture 4" descr="C:\Users\Admin\Desktop\Портфолио дошк\Залина гатсиева\для презент\WhatsApp Image 2018-10-28 at 17.59.1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5346" y="4815689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2470" y="1172350"/>
            <a:ext cx="8572561" cy="78581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400" b="1" dirty="0" smtClean="0"/>
              <a:t>Развитие речи дошкольников в процессе трудового воспитания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Наблюдения за сезонными изменениями что способствует речевому развити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7114" y="4815689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Развитие речи через трудовую деят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5412" y="4815689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Развитие речи дошкольников в процессе трудового воспитания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70" y="2315359"/>
            <a:ext cx="135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Развитие речи дошкольников в процессе трудового воспитания4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1758" y="2315359"/>
            <a:ext cx="135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Развитие речи дошкольников в процессе трудового воспитания5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832" y="2315359"/>
            <a:ext cx="135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96322" name="Picture 2" descr="C:\Users\Admin\Desktop\Портфолио дошк\Залина гатсиева\для презент\трудовая деятелльность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8882" y="4672813"/>
            <a:ext cx="310212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Admin\Downloads\26223228_1015140531961794_86148737491009536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9660" y="2243921"/>
            <a:ext cx="258862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10254" y="2029606"/>
            <a:ext cx="3643338" cy="4531951"/>
          </a:xfrm>
        </p:spPr>
        <p:txBody>
          <a:bodyPr/>
          <a:lstStyle/>
          <a:p>
            <a:pPr>
              <a:buNone/>
            </a:pPr>
            <a:r>
              <a:rPr lang="ru-RU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Дидактические игры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 </a:t>
            </a:r>
            <a:r>
              <a:rPr lang="ru-RU" sz="2400" b="1" dirty="0" smtClean="0">
                <a:latin typeface="Monotype Corsiva" pitchFamily="66" charset="0"/>
                <a:cs typeface="Arial" pitchFamily="34" charset="0"/>
              </a:rPr>
              <a:t>— это вид учебных занятий, организуемых в виде учебных игр, реализующих ряд принципов игрового, активного обучения и отличающихся наличием правил, фиксированной структуры игровой деятельности и системы оценивания, один из методов активного обучения.</a:t>
            </a:r>
          </a:p>
          <a:p>
            <a:endParaRPr lang="ru-RU" sz="2400" dirty="0">
              <a:latin typeface="Monotype Corsiva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38750" y="1172351"/>
            <a:ext cx="4214842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effectLst>
                  <a:reflection blurRad="88900" stA="56000" endPos="53000" dist="50800" dir="5400000" sy="-100000" algn="bl" rotWithShape="0"/>
                </a:effectLst>
                <a:latin typeface="Arial Black" pitchFamily="34" charset="0"/>
              </a:rPr>
              <a:t>Дидактические игры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698370" name="Picture 2" descr="C:\Users\Admin\Desktop\Портфолио дошк\Залина гатсиева\для презент\дидакт игр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70" y="1743855"/>
            <a:ext cx="4071966" cy="14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8371" name="Picture 3" descr="C:\Users\Admin\Desktop\Портфолио дошк\Залина гатсиева\для презент\WhatsApp Image 2018-10-28 at 17.52.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470" y="3458367"/>
            <a:ext cx="1920000" cy="14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2" name="Picture 2" descr="C:\Users\Admin\Desktop\Портфолио дошк\Залина гатсиева\для презент\WhatsApp Image 2018-10-29 at 12.58.1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4172" y="3315491"/>
            <a:ext cx="32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esktop\Портфолио дошк\Залина гатсиева\для презент\WhatsApp Image 2018-10-28 at 17.59.10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098" y="5172879"/>
            <a:ext cx="421484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418" name="Picture 2" descr="C:\Users\Admin\Downloads\о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60" y="2243921"/>
            <a:ext cx="7858180" cy="4831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918270" y="1080393"/>
            <a:ext cx="8572561" cy="78581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sz="2400" b="1" dirty="0" smtClean="0"/>
              <a:t>Использование здоровьесберегающих технологий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23907" y="315096"/>
            <a:ext cx="8429685" cy="5715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Impact" pitchFamily="34" charset="0"/>
              </a:rPr>
              <a:t>Открытые ООД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701442" name="Picture 2" descr="C:\Users\Admin\Downloads\од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5346" y="3886995"/>
            <a:ext cx="3929090" cy="3097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1443" name="Picture 3" descr="C:\Users\Admin\Downloads\оод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0188" y="3886995"/>
            <a:ext cx="4143404" cy="3071834"/>
          </a:xfrm>
          <a:prstGeom prst="rect">
            <a:avLst/>
          </a:prstGeom>
          <a:noFill/>
        </p:spPr>
      </p:pic>
      <p:pic>
        <p:nvPicPr>
          <p:cNvPr id="701444" name="Picture 4" descr="C:\Users\Admin\Downloads\22280522_547183515673581_60691353931087872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4304" y="1386665"/>
            <a:ext cx="292895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01445" name="Picture 5" descr="C:\Users\Admin\Downloads\оод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14" y="1386665"/>
            <a:ext cx="2232035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оод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81032" y="1386665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235" y="0"/>
            <a:ext cx="9035025" cy="130074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Личная карточка воспитателя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369552"/>
              </p:ext>
            </p:extLst>
          </p:nvPr>
        </p:nvGraphicFramePr>
        <p:xfrm>
          <a:off x="952471" y="1453770"/>
          <a:ext cx="4286279" cy="493355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57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9605">
                <a:tc>
                  <a:txBody>
                    <a:bodyPr/>
                    <a:lstStyle/>
                    <a:p>
                      <a:pPr algn="l"/>
                      <a:r>
                        <a:rPr lang="ru-RU" sz="1700" dirty="0" smtClean="0">
                          <a:solidFill>
                            <a:srgbClr val="00B0F0"/>
                          </a:solidFill>
                        </a:rPr>
                        <a:t>ФИО</a:t>
                      </a:r>
                      <a:endParaRPr lang="ru-RU" sz="17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Гациева</a:t>
                      </a:r>
                      <a:r>
                        <a:rPr lang="ru-RU" sz="17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00" b="1" kern="120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Залина</a:t>
                      </a:r>
                      <a:r>
                        <a:rPr lang="ru-RU" sz="1700" b="1" kern="1200" dirty="0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700" b="1" kern="1200" dirty="0" err="1" smtClean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Заудиновна</a:t>
                      </a:r>
                      <a:endParaRPr lang="ru-RU" sz="1700" b="1" kern="1200" dirty="0" smtClean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4775" marR="104775" marT="48969" marB="489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526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B0F0"/>
                          </a:solidFill>
                        </a:rPr>
                        <a:t>Место</a:t>
                      </a:r>
                      <a:r>
                        <a:rPr lang="ru-RU" sz="1600" baseline="0" dirty="0" smtClean="0">
                          <a:solidFill>
                            <a:srgbClr val="00B0F0"/>
                          </a:solidFill>
                        </a:rPr>
                        <a:t> работы</a:t>
                      </a:r>
                      <a:endParaRPr lang="ru-RU" sz="16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b="0" dirty="0" smtClean="0">
                          <a:solidFill>
                            <a:srgbClr val="00B0F0"/>
                          </a:solidFill>
                        </a:rPr>
                        <a:t>ГБДОУ  </a:t>
                      </a:r>
                      <a:r>
                        <a:rPr lang="ru-RU" sz="1800" kern="1200" dirty="0" smtClean="0">
                          <a:solidFill>
                            <a:srgbClr val="00B0F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"Детский сад № 5 "</a:t>
                      </a:r>
                      <a:r>
                        <a:rPr lang="ru-RU" sz="1800" kern="1200" dirty="0" err="1" smtClean="0">
                          <a:solidFill>
                            <a:srgbClr val="00B0F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Хадижа</a:t>
                      </a:r>
                      <a:r>
                        <a:rPr lang="ru-RU" sz="1800" kern="1200" dirty="0" smtClean="0">
                          <a:solidFill>
                            <a:srgbClr val="00B0F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" г.Гудермес"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b="0" dirty="0" smtClean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9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B0F0"/>
                          </a:solidFill>
                        </a:rPr>
                        <a:t>Дата рождения</a:t>
                      </a:r>
                      <a:endParaRPr lang="ru-RU" sz="16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rgbClr val="00B0F0"/>
                          </a:solidFill>
                        </a:rPr>
                        <a:t>05.01.1986</a:t>
                      </a:r>
                      <a:endParaRPr lang="ru-RU" sz="17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2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00B0F0"/>
                          </a:solidFill>
                        </a:rPr>
                        <a:t>Образование</a:t>
                      </a:r>
                      <a:endParaRPr lang="ru-RU" sz="16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rgbClr val="00B0F0"/>
                          </a:solidFill>
                        </a:rPr>
                        <a:t>высшее</a:t>
                      </a:r>
                      <a:endParaRPr lang="ru-RU" sz="17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68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rgbClr val="00B0F0"/>
                          </a:solidFill>
                          <a:cs typeface="Times New Roman" pitchFamily="18" charset="0"/>
                        </a:rPr>
                        <a:t>Педагогический стаж</a:t>
                      </a:r>
                      <a:endParaRPr lang="ru-RU" sz="1600" b="0" dirty="0" smtClean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rgbClr val="00B0F0"/>
                          </a:solidFill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rgbClr val="00B0F0"/>
                          </a:solidFill>
                        </a:rPr>
                        <a:t> года</a:t>
                      </a:r>
                      <a:endParaRPr lang="ru-RU" sz="1700" dirty="0">
                        <a:solidFill>
                          <a:srgbClr val="00B0F0"/>
                        </a:solidFill>
                      </a:endParaRPr>
                    </a:p>
                  </a:txBody>
                  <a:tcPr marL="104775" marR="104775" marT="48969" marB="489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 descr="тит.jpg"/>
          <p:cNvPicPr>
            <a:picLocks noChangeAspect="1"/>
          </p:cNvPicPr>
          <p:nvPr/>
        </p:nvPicPr>
        <p:blipFill>
          <a:blip r:embed="rId2"/>
          <a:srcRect l="18701" r="24622" b="17906"/>
          <a:stretch>
            <a:fillRect/>
          </a:stretch>
        </p:blipFill>
        <p:spPr>
          <a:xfrm>
            <a:off x="5667378" y="1529541"/>
            <a:ext cx="3429024" cy="4857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23907" y="315096"/>
            <a:ext cx="8429685" cy="57150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Impact" pitchFamily="34" charset="0"/>
              </a:rPr>
              <a:t>Мероприятия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4" name="Содержимое 3" descr="мер4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6784" y="1100913"/>
            <a:ext cx="2970212" cy="297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мер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932" y="1100913"/>
            <a:ext cx="171451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мер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46" y="3815557"/>
            <a:ext cx="4786346" cy="302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меропр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381758" y="1029475"/>
            <a:ext cx="3048000" cy="2286000"/>
          </a:xfrm>
          <a:prstGeom prst="rect">
            <a:avLst/>
          </a:prstGeom>
        </p:spPr>
      </p:pic>
      <p:pic>
        <p:nvPicPr>
          <p:cNvPr id="10" name="мер3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166784" y="4601375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1023907" y="315095"/>
            <a:ext cx="8572561" cy="67959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Обобщение и распространение опыта:</a:t>
            </a: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-1690736" y="1589796"/>
            <a:ext cx="11215766" cy="5167258"/>
            <a:chOff x="-2395538" y="1447800"/>
            <a:chExt cx="11053738" cy="4824413"/>
          </a:xfrm>
        </p:grpSpPr>
        <p:sp>
          <p:nvSpPr>
            <p:cNvPr id="6" name="AutoShape 46"/>
            <p:cNvSpPr>
              <a:spLocks noChangeArrowheads="1"/>
            </p:cNvSpPr>
            <p:nvPr/>
          </p:nvSpPr>
          <p:spPr bwMode="ltGray">
            <a:xfrm rot="5400000">
              <a:off x="-2422531" y="1474793"/>
              <a:ext cx="4824413" cy="4770427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45490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tint val="45490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</p:txBody>
        </p:sp>
        <p:sp>
          <p:nvSpPr>
            <p:cNvPr id="7" name="AutoShape 47"/>
            <p:cNvSpPr>
              <a:spLocks noChangeArrowheads="1"/>
            </p:cNvSpPr>
            <p:nvPr/>
          </p:nvSpPr>
          <p:spPr bwMode="ltGray">
            <a:xfrm rot="5400000" flipH="1">
              <a:off x="-2016918" y="1910556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</p:txBody>
        </p:sp>
        <p:sp>
          <p:nvSpPr>
            <p:cNvPr id="11272" name="AutoShape 48"/>
            <p:cNvSpPr>
              <a:spLocks noChangeArrowheads="1"/>
            </p:cNvSpPr>
            <p:nvPr/>
          </p:nvSpPr>
          <p:spPr bwMode="gray">
            <a:xfrm>
              <a:off x="2394749" y="4362342"/>
              <a:ext cx="5297890" cy="68585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sz="2200" b="1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выступления на </a:t>
              </a:r>
              <a:r>
                <a:rPr lang="ru-RU" sz="2200" b="1" dirty="0" smtClean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педсовете, </a:t>
              </a:r>
              <a:endParaRPr lang="ru-RU" sz="2200" b="1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  <a:p>
              <a:pPr algn="ctr" eaLnBrk="0" hangingPunct="0">
                <a:defRPr/>
              </a:pPr>
              <a:r>
                <a:rPr lang="ru-RU" sz="2200" b="1" dirty="0" smtClean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семинарах</a:t>
              </a:r>
              <a:endParaRPr lang="en-US" sz="2200" b="1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</p:txBody>
        </p:sp>
        <p:sp>
          <p:nvSpPr>
            <p:cNvPr id="11273" name="AutoShape 49"/>
            <p:cNvSpPr>
              <a:spLocks noChangeArrowheads="1"/>
            </p:cNvSpPr>
            <p:nvPr/>
          </p:nvSpPr>
          <p:spPr bwMode="gray">
            <a:xfrm>
              <a:off x="1961186" y="5173474"/>
              <a:ext cx="4193039" cy="50800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sz="2200" b="1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открытые </a:t>
              </a:r>
              <a:r>
                <a:rPr lang="ru-RU" sz="2200" b="1" dirty="0" smtClean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ООД </a:t>
              </a:r>
              <a:r>
                <a:rPr lang="ru-RU" sz="2200" b="1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– презентации</a:t>
              </a:r>
              <a:endParaRPr lang="en-US" sz="2200" b="1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</p:txBody>
        </p:sp>
        <p:sp>
          <p:nvSpPr>
            <p:cNvPr id="11274" name="AutoShape 50"/>
            <p:cNvSpPr>
              <a:spLocks noChangeArrowheads="1"/>
            </p:cNvSpPr>
            <p:nvPr/>
          </p:nvSpPr>
          <p:spPr bwMode="gray">
            <a:xfrm>
              <a:off x="1817440" y="1735832"/>
              <a:ext cx="4517363" cy="673149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ru-RU" sz="2200" b="1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Публикации в электронном СМИ</a:t>
              </a:r>
            </a:p>
          </p:txBody>
        </p:sp>
        <p:sp>
          <p:nvSpPr>
            <p:cNvPr id="11275" name="AutoShape 51"/>
            <p:cNvSpPr>
              <a:spLocks noChangeArrowheads="1"/>
            </p:cNvSpPr>
            <p:nvPr/>
          </p:nvSpPr>
          <p:spPr bwMode="gray">
            <a:xfrm>
              <a:off x="2525271" y="3397380"/>
              <a:ext cx="6132929" cy="786723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sz="2200" b="1" dirty="0" smtClean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Наставничество</a:t>
              </a:r>
              <a:endParaRPr lang="ru-RU" sz="2200" b="1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</p:txBody>
        </p:sp>
        <p:sp>
          <p:nvSpPr>
            <p:cNvPr id="11276" name="AutoShape 52"/>
            <p:cNvSpPr>
              <a:spLocks noChangeArrowheads="1"/>
            </p:cNvSpPr>
            <p:nvPr/>
          </p:nvSpPr>
          <p:spPr bwMode="gray">
            <a:xfrm>
              <a:off x="2383915" y="2569784"/>
              <a:ext cx="5308724" cy="635049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ru-RU" sz="2200" b="1" dirty="0" smtClean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мастер-классы </a:t>
              </a:r>
              <a:r>
                <a:rPr lang="ru-RU" sz="2200" b="1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по конструированию </a:t>
              </a:r>
            </a:p>
            <a:p>
              <a:pPr algn="ctr" eaLnBrk="0" hangingPunct="0">
                <a:defRPr/>
              </a:pPr>
              <a:r>
                <a:rPr lang="ru-RU" sz="2200" b="1" dirty="0" smtClean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rPr>
                <a:t>дидактических материалов</a:t>
              </a:r>
              <a:endParaRPr lang="en-US" sz="2200" b="1" dirty="0">
                <a:ln>
                  <a:solidFill>
                    <a:srgbClr val="FF0000"/>
                  </a:solidFill>
                </a:ln>
                <a:blipFill>
                  <a:blip r:embed="rId2"/>
                  <a:tile tx="0" ty="0" sx="100000" sy="100000" flip="none" algn="tl"/>
                </a:blipFill>
                <a:latin typeface="Arial" charset="0"/>
              </a:endParaRPr>
            </a:p>
          </p:txBody>
        </p:sp>
        <p:grpSp>
          <p:nvGrpSpPr>
            <p:cNvPr id="3" name="Group 53"/>
            <p:cNvGrpSpPr>
              <a:grpSpLocks/>
            </p:cNvGrpSpPr>
            <p:nvPr/>
          </p:nvGrpSpPr>
          <p:grpSpPr bwMode="auto">
            <a:xfrm>
              <a:off x="1447800" y="1909763"/>
              <a:ext cx="381000" cy="581055"/>
              <a:chOff x="2078" y="1680"/>
              <a:chExt cx="1615" cy="2463"/>
            </a:xfrm>
          </p:grpSpPr>
          <p:sp>
            <p:nvSpPr>
              <p:cNvPr id="11306" name="Oval 54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307" name="Oval 55"/>
              <p:cNvSpPr>
                <a:spLocks noChangeArrowheads="1"/>
              </p:cNvSpPr>
              <p:nvPr/>
            </p:nvSpPr>
            <p:spPr bwMode="gray">
              <a:xfrm>
                <a:off x="2172" y="1774"/>
                <a:ext cx="1427" cy="142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44" name="Oval 56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309" name="Oval 57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46" name="Oval 58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22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311" name="Oval 59"/>
              <p:cNvSpPr>
                <a:spLocks noChangeArrowheads="1"/>
              </p:cNvSpPr>
              <p:nvPr/>
            </p:nvSpPr>
            <p:spPr bwMode="gray">
              <a:xfrm>
                <a:off x="2334" y="1942"/>
                <a:ext cx="1097" cy="22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</p:grpSp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1981200" y="2697163"/>
              <a:ext cx="381000" cy="581055"/>
              <a:chOff x="2078" y="1680"/>
              <a:chExt cx="1615" cy="2463"/>
            </a:xfrm>
          </p:grpSpPr>
          <p:sp>
            <p:nvSpPr>
              <p:cNvPr id="11300" name="Oval 61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301" name="Oval 62"/>
              <p:cNvSpPr>
                <a:spLocks noChangeArrowheads="1"/>
              </p:cNvSpPr>
              <p:nvPr/>
            </p:nvSpPr>
            <p:spPr bwMode="gray">
              <a:xfrm>
                <a:off x="2172" y="1774"/>
                <a:ext cx="1427" cy="142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38" name="Oval 63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303" name="Oval 64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48BE67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40" name="Oval 65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22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305" name="Oval 66"/>
              <p:cNvSpPr>
                <a:spLocks noChangeArrowheads="1"/>
              </p:cNvSpPr>
              <p:nvPr/>
            </p:nvSpPr>
            <p:spPr bwMode="gray">
              <a:xfrm>
                <a:off x="2334" y="1942"/>
                <a:ext cx="1097" cy="2200"/>
              </a:xfrm>
              <a:prstGeom prst="ellipse">
                <a:avLst/>
              </a:prstGeom>
              <a:gradFill rotWithShape="1">
                <a:gsLst>
                  <a:gs pos="0">
                    <a:srgbClr val="48BE67"/>
                  </a:gs>
                  <a:gs pos="100000">
                    <a:srgbClr val="235C3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</p:grpSp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2133600" y="3535363"/>
              <a:ext cx="381000" cy="581055"/>
              <a:chOff x="2078" y="1680"/>
              <a:chExt cx="1615" cy="2463"/>
            </a:xfrm>
          </p:grpSpPr>
          <p:sp>
            <p:nvSpPr>
              <p:cNvPr id="11294" name="Oval 68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95" name="Oval 69"/>
              <p:cNvSpPr>
                <a:spLocks noChangeArrowheads="1"/>
              </p:cNvSpPr>
              <p:nvPr/>
            </p:nvSpPr>
            <p:spPr bwMode="gray">
              <a:xfrm>
                <a:off x="2172" y="1774"/>
                <a:ext cx="1427" cy="142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32" name="Oval 70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97" name="Oval 71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34" name="Oval 72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22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99" name="Oval 73"/>
              <p:cNvSpPr>
                <a:spLocks noChangeArrowheads="1"/>
              </p:cNvSpPr>
              <p:nvPr/>
            </p:nvSpPr>
            <p:spPr bwMode="gray">
              <a:xfrm>
                <a:off x="2334" y="1942"/>
                <a:ext cx="1097" cy="2200"/>
              </a:xfrm>
              <a:prstGeom prst="ellipse">
                <a:avLst/>
              </a:prstGeom>
              <a:gradFill rotWithShape="1">
                <a:gsLst>
                  <a:gs pos="0">
                    <a:srgbClr val="21B3E1"/>
                  </a:gs>
                  <a:gs pos="100000">
                    <a:srgbClr val="10576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</p:grpSp>
        <p:grpSp>
          <p:nvGrpSpPr>
            <p:cNvPr id="8" name="Group 74"/>
            <p:cNvGrpSpPr>
              <a:grpSpLocks/>
            </p:cNvGrpSpPr>
            <p:nvPr/>
          </p:nvGrpSpPr>
          <p:grpSpPr bwMode="auto">
            <a:xfrm>
              <a:off x="1981200" y="4373563"/>
              <a:ext cx="381000" cy="581055"/>
              <a:chOff x="2078" y="1680"/>
              <a:chExt cx="1615" cy="2463"/>
            </a:xfrm>
          </p:grpSpPr>
          <p:sp>
            <p:nvSpPr>
              <p:cNvPr id="11288" name="Oval 75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89" name="Oval 76"/>
              <p:cNvSpPr>
                <a:spLocks noChangeArrowheads="1"/>
              </p:cNvSpPr>
              <p:nvPr/>
            </p:nvSpPr>
            <p:spPr bwMode="gray">
              <a:xfrm>
                <a:off x="2172" y="1774"/>
                <a:ext cx="1427" cy="142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26" name="Oval 77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91" name="Oval 78"/>
              <p:cNvSpPr>
                <a:spLocks noChangeArrowheads="1"/>
              </p:cNvSpPr>
              <p:nvPr/>
            </p:nvSpPr>
            <p:spPr bwMode="gray">
              <a:xfrm>
                <a:off x="2253" y="1855"/>
                <a:ext cx="961" cy="214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D67E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28" name="Oval 79"/>
              <p:cNvSpPr>
                <a:spLocks noChangeArrowheads="1"/>
              </p:cNvSpPr>
              <p:nvPr/>
            </p:nvSpPr>
            <p:spPr bwMode="gray">
              <a:xfrm>
                <a:off x="2334" y="1936"/>
                <a:ext cx="1097" cy="22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93" name="Oval 80"/>
              <p:cNvSpPr>
                <a:spLocks noChangeArrowheads="1"/>
              </p:cNvSpPr>
              <p:nvPr/>
            </p:nvSpPr>
            <p:spPr bwMode="gray">
              <a:xfrm>
                <a:off x="2334" y="1942"/>
                <a:ext cx="1097" cy="2200"/>
              </a:xfrm>
              <a:prstGeom prst="ellipse">
                <a:avLst/>
              </a:prstGeom>
              <a:gradFill rotWithShape="1">
                <a:gsLst>
                  <a:gs pos="0">
                    <a:srgbClr val="8D67E1"/>
                  </a:gs>
                  <a:gs pos="100000">
                    <a:srgbClr val="45326D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</p:grpSp>
        <p:grpSp>
          <p:nvGrpSpPr>
            <p:cNvPr id="9" name="Group 81"/>
            <p:cNvGrpSpPr>
              <a:grpSpLocks/>
            </p:cNvGrpSpPr>
            <p:nvPr/>
          </p:nvGrpSpPr>
          <p:grpSpPr bwMode="auto">
            <a:xfrm>
              <a:off x="1524000" y="5148263"/>
              <a:ext cx="355600" cy="630833"/>
              <a:chOff x="2078" y="1680"/>
              <a:chExt cx="1615" cy="2674"/>
            </a:xfrm>
          </p:grpSpPr>
          <p:sp>
            <p:nvSpPr>
              <p:cNvPr id="11282" name="Oval 82"/>
              <p:cNvSpPr>
                <a:spLocks noChangeArrowheads="1"/>
              </p:cNvSpPr>
              <p:nvPr/>
            </p:nvSpPr>
            <p:spPr bwMode="gray">
              <a:xfrm>
                <a:off x="2078" y="168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83" name="Oval 83"/>
              <p:cNvSpPr>
                <a:spLocks noChangeArrowheads="1"/>
              </p:cNvSpPr>
              <p:nvPr/>
            </p:nvSpPr>
            <p:spPr bwMode="gray">
              <a:xfrm>
                <a:off x="2172" y="1774"/>
                <a:ext cx="1428" cy="1427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20" name="Oval 84"/>
              <p:cNvSpPr>
                <a:spLocks noChangeArrowheads="1"/>
              </p:cNvSpPr>
              <p:nvPr/>
            </p:nvSpPr>
            <p:spPr bwMode="gray">
              <a:xfrm>
                <a:off x="2251" y="1855"/>
                <a:ext cx="1030" cy="2141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85" name="Oval 85"/>
              <p:cNvSpPr>
                <a:spLocks noChangeArrowheads="1"/>
              </p:cNvSpPr>
              <p:nvPr/>
            </p:nvSpPr>
            <p:spPr bwMode="gray">
              <a:xfrm>
                <a:off x="2251" y="1855"/>
                <a:ext cx="1030" cy="214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E35E23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22" name="Oval 86"/>
              <p:cNvSpPr>
                <a:spLocks noChangeArrowheads="1"/>
              </p:cNvSpPr>
              <p:nvPr/>
            </p:nvSpPr>
            <p:spPr bwMode="gray">
              <a:xfrm>
                <a:off x="2338" y="1936"/>
                <a:ext cx="1096" cy="22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 dirty="0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11287" name="Oval 87"/>
              <p:cNvSpPr>
                <a:spLocks noChangeArrowheads="1"/>
              </p:cNvSpPr>
              <p:nvPr/>
            </p:nvSpPr>
            <p:spPr bwMode="gray">
              <a:xfrm>
                <a:off x="2338" y="1942"/>
                <a:ext cx="1096" cy="2200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  <p:sp>
            <p:nvSpPr>
              <p:cNvPr id="47" name="Oval 87"/>
              <p:cNvSpPr>
                <a:spLocks noChangeArrowheads="1"/>
              </p:cNvSpPr>
              <p:nvPr/>
            </p:nvSpPr>
            <p:spPr bwMode="gray">
              <a:xfrm>
                <a:off x="2503" y="2154"/>
                <a:ext cx="1096" cy="2200"/>
              </a:xfrm>
              <a:prstGeom prst="ellipse">
                <a:avLst/>
              </a:prstGeom>
              <a:gradFill rotWithShape="1">
                <a:gsLst>
                  <a:gs pos="0">
                    <a:srgbClr val="E35E23"/>
                  </a:gs>
                  <a:gs pos="100000">
                    <a:srgbClr val="6E2E1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ru-RU">
                  <a:ln>
                    <a:solidFill>
                      <a:srgbClr val="FF0000"/>
                    </a:solidFill>
                  </a:ln>
                  <a:blipFill>
                    <a:blip r:embed="rId2"/>
                    <a:tile tx="0" ty="0" sx="100000" sy="100000" flip="none" algn="tl"/>
                  </a:blipFill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70" y="243658"/>
            <a:ext cx="8501122" cy="92869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>
                <a:latin typeface="Impact" pitchFamily="34" charset="0"/>
              </a:rPr>
              <a:t>Обобщение опыта </a:t>
            </a:r>
            <a:endParaRPr lang="ru-RU" sz="2800" dirty="0">
              <a:latin typeface="Impact" pitchFamily="34" charset="0"/>
            </a:endParaRPr>
          </a:p>
        </p:txBody>
      </p:sp>
      <p:pic>
        <p:nvPicPr>
          <p:cNvPr id="5" name="Содержимое 4" descr="обощ1.jpe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1626" y="4029871"/>
            <a:ext cx="3951892" cy="2970212"/>
          </a:xfrm>
        </p:spPr>
      </p:pic>
      <p:pic>
        <p:nvPicPr>
          <p:cNvPr id="6" name="Рисунок 5" descr="обощ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46" y="1458103"/>
            <a:ext cx="4643470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маст кл такт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346" y="4315623"/>
            <a:ext cx="4000528" cy="266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маст кл бизиб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309660" y="1529541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70" y="243658"/>
            <a:ext cx="8572560" cy="9286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>
                <a:latin typeface="Impact" pitchFamily="34" charset="0"/>
              </a:rPr>
              <a:t>Обобщение опыта </a:t>
            </a:r>
            <a:endParaRPr lang="ru-RU" sz="2800" dirty="0">
              <a:latin typeface="Impact" pitchFamily="34" charset="0"/>
            </a:endParaRPr>
          </a:p>
        </p:txBody>
      </p:sp>
      <p:pic>
        <p:nvPicPr>
          <p:cNvPr id="6" name="Picture 3" descr="C:\Users\Admin\Desktop\Портфолио дошк\Залина гатсиева\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46" y="4315623"/>
            <a:ext cx="3786214" cy="2786082"/>
          </a:xfrm>
          <a:prstGeom prst="rect">
            <a:avLst/>
          </a:prstGeom>
          <a:noFill/>
        </p:spPr>
      </p:pic>
      <p:pic>
        <p:nvPicPr>
          <p:cNvPr id="10" name="Содержимое 9" descr="семминар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81890" y="4458499"/>
            <a:ext cx="2051646" cy="2520000"/>
          </a:xfrm>
        </p:spPr>
      </p:pic>
      <p:pic>
        <p:nvPicPr>
          <p:cNvPr id="11" name="Рисунок 10" descr="обобщ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40" y="1458103"/>
            <a:ext cx="3645752" cy="273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пед со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22" y="1458103"/>
            <a:ext cx="4071966" cy="2662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пе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436" y="4458499"/>
            <a:ext cx="211326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469" y="243658"/>
            <a:ext cx="8501123" cy="78581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Impact" pitchFamily="34" charset="0"/>
              </a:rPr>
              <a:t>Наставничество</a:t>
            </a:r>
            <a:endParaRPr lang="ru-RU" dirty="0">
              <a:latin typeface="Impact" pitchFamily="34" charset="0"/>
            </a:endParaRPr>
          </a:p>
        </p:txBody>
      </p:sp>
      <p:pic>
        <p:nvPicPr>
          <p:cNvPr id="4" name="Содержимое 3" descr="НАСТАВН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8750" y="1386665"/>
            <a:ext cx="4143404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95346" y="1416260"/>
          <a:ext cx="3857651" cy="5316869"/>
        </p:xfrm>
        <a:graphic>
          <a:graphicData uri="http://schemas.openxmlformats.org/drawingml/2006/table">
            <a:tbl>
              <a:tblPr/>
              <a:tblGrid>
                <a:gridCol w="200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4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6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6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Сроки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Форма работы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1">
                          <a:latin typeface="Times New Roman"/>
                          <a:ea typeface="Calibri"/>
                          <a:cs typeface="Times New Roman"/>
                        </a:rPr>
                        <a:t>Цель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Сентябрь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Установочное заседание педагогов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Обсуждение индивидуальных планов наставника.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 Разработка анкетирования на определение профессиональных потребностей молодых педагогов.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Октябрь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«Скорая помощь»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Оказание помощи в организации качественной работы с документацией и с инструктажем по организации работы с родителями.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Изучение психо-физиологических особенностей детей дошкольного возраста.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Ноябрь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Консультация «Роль воспитателя при подготовке и проведении утренников»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Организация подготовки детей к праздникам и педагогическая позиция при проведении праздников в ДОУ.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5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В течении года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Тренинг «Эффективное общение и взаимодействие молодых воспитателей с родителями в вопросах воспитания детей в ДОУ»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Актуализировать существующие проблемы во взаимодействии с родителями.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содействовать повышению уверенности в себе.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Упражнять молодых воспитателей в построении эффективного общения с родителями.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Популяризация передового педагогического опыта, обеспечивающего профессиональное развития молодых педагогов.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Январь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 Семинар -практикум «Решение педагогических ситуаций»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 Обсуждение имиджа педагога, педагогической этики, культуры поведения: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в работе с воспитанниками;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в работе с родителями; 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- в работе с коллегами.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Март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Консультация «Нетрадиционные формы  взаимодействия с родителями»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Сформирование знаний молодого педагога  о разработке материалов для родителей.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Апрель - май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latin typeface="Times New Roman"/>
                          <a:ea typeface="Calibri"/>
                          <a:cs typeface="Times New Roman"/>
                        </a:rPr>
                        <a:t>Круглый стол  «Ярмарка достижений»</a:t>
                      </a:r>
                      <a:endParaRPr lang="ru-RU" sz="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Оказание помощи в составление </a:t>
                      </a:r>
                      <a:r>
                        <a:rPr lang="ru-RU" sz="700" dirty="0" err="1">
                          <a:latin typeface="Times New Roman"/>
                          <a:ea typeface="Calibri"/>
                          <a:cs typeface="Times New Roman"/>
                        </a:rPr>
                        <a:t>Портфолио</a:t>
                      </a: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700" dirty="0">
                          <a:latin typeface="Times New Roman"/>
                          <a:ea typeface="Calibri"/>
                          <a:cs typeface="Times New Roman"/>
                        </a:rPr>
                        <a:t>Выявление профессиональных затруднений и совместной определение путей их устранения.</a:t>
                      </a:r>
                      <a:endParaRPr lang="ru-RU" sz="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73" marR="32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700511"/>
          </a:xfrm>
        </p:spPr>
        <p:txBody>
          <a:bodyPr/>
          <a:lstStyle/>
          <a:p>
            <a:r>
              <a:rPr lang="ru-RU" dirty="0" smtClean="0"/>
              <a:t>Взаимодействие с семьей</a:t>
            </a:r>
            <a:endParaRPr lang="ru-RU" dirty="0"/>
          </a:p>
        </p:txBody>
      </p:sp>
      <p:pic>
        <p:nvPicPr>
          <p:cNvPr id="8" name="Содержимое 7" descr="карт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2236" y="1300725"/>
            <a:ext cx="8574332" cy="4667399"/>
          </a:xfrm>
        </p:spPr>
      </p:pic>
      <p:sp>
        <p:nvSpPr>
          <p:cNvPr id="10" name="Прямоугольник 9"/>
          <p:cNvSpPr/>
          <p:nvPr/>
        </p:nvSpPr>
        <p:spPr>
          <a:xfrm>
            <a:off x="327387" y="5815095"/>
            <a:ext cx="9659013" cy="1118493"/>
          </a:xfrm>
          <a:prstGeom prst="rect">
            <a:avLst/>
          </a:prstGeom>
        </p:spPr>
        <p:txBody>
          <a:bodyPr wrap="square" lIns="101837" tIns="50918" rIns="101837" bIns="50918">
            <a:spAutoFit/>
          </a:bodyPr>
          <a:lstStyle/>
          <a:p>
            <a:pPr marL="381888" indent="-381888" algn="ctr">
              <a:buFont typeface="Wingdings" pitchFamily="2" charset="2"/>
              <a:buChar char="v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Важно: Родители теперь являются заказчиками вариативной части ООП ДО , а также участниками рабочей группы по введению ФГОС ДО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6"/>
            <a:ext cx="9429750" cy="449568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Взаимодействие с семьей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387" y="5815095"/>
            <a:ext cx="9659013" cy="441385"/>
          </a:xfrm>
          <a:prstGeom prst="rect">
            <a:avLst/>
          </a:prstGeom>
        </p:spPr>
        <p:txBody>
          <a:bodyPr wrap="square" lIns="101837" tIns="50918" rIns="101837" bIns="50918">
            <a:spAutoFit/>
          </a:bodyPr>
          <a:lstStyle/>
          <a:p>
            <a:pPr marL="381888" indent="-381888" algn="ctr"/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esktop\Портфолио дошк\Залина гатсиева\для презент\родит 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908" y="1029475"/>
            <a:ext cx="3831864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Admin\Desktop\Портфолио дошк\Залина гатсиева\для презент\родители 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2998" y="4101309"/>
            <a:ext cx="424089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Admin\Desktop\Портфолио дошк\Залина гатсиева\для презент\родители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9660" y="4101309"/>
            <a:ext cx="3000396" cy="288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абта с родит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953130" y="1100913"/>
            <a:ext cx="3048000" cy="228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294156"/>
            <a:ext cx="9429750" cy="73532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Публикации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Портфолио дошк\Залина гатсиева\Готов\Certificate_metodicheskaya_razrabotka_ispolzovanie_taktilnyh_doschechek_na_zanyatiyah_po_mnemotehnike_dlya_razvitiya_svyaznoj_rechi_det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552" y="2243921"/>
            <a:ext cx="2547945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36750" t="12104" r="38567"/>
          <a:stretch>
            <a:fillRect/>
          </a:stretch>
        </p:blipFill>
        <p:spPr bwMode="auto">
          <a:xfrm>
            <a:off x="6310320" y="1243789"/>
            <a:ext cx="3143272" cy="4145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37885" t="24403" r="39604" b="19933"/>
          <a:stretch>
            <a:fillRect/>
          </a:stretch>
        </p:blipFill>
        <p:spPr bwMode="auto">
          <a:xfrm>
            <a:off x="666718" y="2386797"/>
            <a:ext cx="3071834" cy="47149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0966" y="243657"/>
            <a:ext cx="9429750" cy="122422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81032" y="315095"/>
            <a:ext cx="8572559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Результаты педагогической деятельности</a:t>
            </a:r>
            <a:endParaRPr lang="ru-RU" sz="32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12" name="Резул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881692" y="1600979"/>
            <a:ext cx="3048000" cy="2286000"/>
          </a:xfrm>
          <a:prstGeom prst="rect">
            <a:avLst/>
          </a:prstGeom>
        </p:spPr>
      </p:pic>
      <p:pic>
        <p:nvPicPr>
          <p:cNvPr id="15" name="31888246_153285408850068_5148902820360869895_n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452536" y="1600979"/>
            <a:ext cx="3048000" cy="2286000"/>
          </a:xfrm>
          <a:prstGeom prst="rect">
            <a:avLst/>
          </a:prstGeom>
        </p:spPr>
      </p:pic>
      <p:pic>
        <p:nvPicPr>
          <p:cNvPr id="16" name="резуль2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1523974" y="4529937"/>
            <a:ext cx="3048000" cy="2286000"/>
          </a:xfrm>
          <a:prstGeom prst="rect">
            <a:avLst/>
          </a:prstGeom>
        </p:spPr>
      </p:pic>
      <p:pic>
        <p:nvPicPr>
          <p:cNvPr id="17" name="результ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7"/>
          <a:stretch>
            <a:fillRect/>
          </a:stretch>
        </p:blipFill>
        <p:spPr>
          <a:xfrm>
            <a:off x="5810254" y="4387061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908" y="294155"/>
            <a:ext cx="5786478" cy="1224227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atin typeface="Impact" pitchFamily="34" charset="0"/>
              </a:rPr>
              <a:t>Мои достижения</a:t>
            </a:r>
            <a:endParaRPr lang="ru-RU" dirty="0">
              <a:latin typeface="Impact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Admin\Desktop\img20181030_14563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4700" y="243657"/>
            <a:ext cx="2547594" cy="3600000"/>
          </a:xfrm>
          <a:prstGeom prst="rect">
            <a:avLst/>
          </a:prstGeom>
          <a:noFill/>
        </p:spPr>
      </p:pic>
      <p:pic>
        <p:nvPicPr>
          <p:cNvPr id="10" name="Picture 3" descr="C:\Users\Admin\Desktop\img20181030_14573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064" y="2101045"/>
            <a:ext cx="2547594" cy="3600000"/>
          </a:xfrm>
          <a:prstGeom prst="rect">
            <a:avLst/>
          </a:prstGeom>
          <a:noFill/>
        </p:spPr>
      </p:pic>
      <p:pic>
        <p:nvPicPr>
          <p:cNvPr id="5125" name="Picture 5" descr="C:\Users\Admin\Desktop\img20181030_14585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138" y="3745363"/>
            <a:ext cx="2547518" cy="3600000"/>
          </a:xfrm>
          <a:prstGeom prst="rect">
            <a:avLst/>
          </a:prstGeom>
          <a:noFill/>
        </p:spPr>
      </p:pic>
      <p:pic>
        <p:nvPicPr>
          <p:cNvPr id="5126" name="Picture 6" descr="C:\Users\Admin\Downloads\27881109_351055222045099_4178520931490070528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 r="41534"/>
          <a:stretch>
            <a:fillRect/>
          </a:stretch>
        </p:blipFill>
        <p:spPr bwMode="auto">
          <a:xfrm>
            <a:off x="1166784" y="2101045"/>
            <a:ext cx="4000528" cy="47149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81032" y="294156"/>
            <a:ext cx="8643998" cy="10210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квалификации</a:t>
            </a:r>
            <a:endParaRPr lang="ru-RU" b="1" baseline="30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Admin\Desktop\img20181026_20484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660" y="3815557"/>
            <a:ext cx="406984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Admin\Desktop\Портфолио дошк\Залина гатсиева\Готов\Свидетельство Обеспечение единства образовательной, развивающей и воспитательной среды - основная задача педаго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30841">
            <a:off x="1335858" y="1362049"/>
            <a:ext cx="2038356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5" name="Picture 7" descr="C:\Users\Admin\Desktop\img20181030_143539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2" y="1529541"/>
            <a:ext cx="4069843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Admin\Desktop\Портфолио дошк\Залина гатсиева\Готов\Свидетельство Творчество как неотъемлемый компонент личности современного педагог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37327">
            <a:off x="6308561" y="3914652"/>
            <a:ext cx="2038357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523875" y="294155"/>
            <a:ext cx="9429750" cy="394473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>
          <a:xfrm>
            <a:off x="523875" y="994686"/>
            <a:ext cx="9072593" cy="5566833"/>
          </a:xfrm>
        </p:spPr>
        <p:txBody>
          <a:bodyPr/>
          <a:lstStyle/>
          <a:p>
            <a:pPr algn="r"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Monotype Corsiva" pitchFamily="66" charset="0"/>
              </a:rPr>
              <a:t>«Вы говорите: дети меня утомляют. Вы правы. </a:t>
            </a:r>
          </a:p>
          <a:p>
            <a:pPr algn="r"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Monotype Corsiva" pitchFamily="66" charset="0"/>
              </a:rPr>
              <a:t>Вы поясняете: надо опускаться до их понятий. Опускаться, наклоняться, сгибаться, сжиматься. Ошибаетесь. Ни от того мы устаем, а от того что надо подниматься до их чувств. Подниматься, становиться на цыпочки, тянуться. Чтобы не обидеть.» </a:t>
            </a:r>
          </a:p>
          <a:p>
            <a:pPr algn="r">
              <a:buFont typeface="Arial" pitchFamily="34" charset="0"/>
              <a:buNone/>
            </a:pPr>
            <a:r>
              <a:rPr lang="ru-RU" dirty="0" err="1" smtClean="0">
                <a:latin typeface="Monotype Corsiva" pitchFamily="66" charset="0"/>
                <a:cs typeface="Aharoni" pitchFamily="2" charset="-79"/>
              </a:rPr>
              <a:t>Януш</a:t>
            </a:r>
            <a:r>
              <a:rPr lang="ru-RU" dirty="0" smtClean="0">
                <a:latin typeface="Monotype Corsiva" pitchFamily="66" charset="0"/>
                <a:cs typeface="Aharoni" pitchFamily="2" charset="-79"/>
              </a:rPr>
              <a:t> Корчак</a:t>
            </a:r>
          </a:p>
          <a:p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95800" y="279173"/>
            <a:ext cx="7402313" cy="518946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МАРИНА\Desktop\картинки про д. с\x_730496a1_копия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4675310"/>
            <a:ext cx="2436154" cy="239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МАРИНА\Desktop\картинки про д. с\x_730496a1_копия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6388" y="3460376"/>
            <a:ext cx="3673792" cy="3606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81032" y="294156"/>
            <a:ext cx="8643998" cy="10210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  <a:endParaRPr lang="ru-RU" b="1" baseline="30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Picture 3" descr="C:\Users\Admin\Desktop\img20181026_20534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932" y="3529805"/>
            <a:ext cx="5087303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Users\Admin\Desktop\img20181026_205057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470" y="1672417"/>
            <a:ext cx="5087303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 из 64000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r="19602"/>
          <a:stretch>
            <a:fillRect/>
          </a:stretch>
        </p:blipFill>
        <p:spPr bwMode="auto">
          <a:xfrm>
            <a:off x="738155" y="2984049"/>
            <a:ext cx="5123611" cy="436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3274219" y="229544"/>
            <a:ext cx="6250811" cy="601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37" tIns="50918" rIns="101837" bIns="50918">
            <a:spAutoFit/>
          </a:bodyPr>
          <a:lstStyle/>
          <a:p>
            <a:pPr algn="r"/>
            <a:r>
              <a:rPr lang="ru-RU" sz="3200" i="1" dirty="0">
                <a:latin typeface="Cambria" pitchFamily="18" charset="0"/>
              </a:rPr>
              <a:t>«От того, как прошло детство, кто вёл ребенка </a:t>
            </a:r>
            <a:r>
              <a:rPr lang="ru-RU" sz="3200" i="1" dirty="0" smtClean="0">
                <a:latin typeface="Cambria" pitchFamily="18" charset="0"/>
              </a:rPr>
              <a:t>за руку </a:t>
            </a:r>
          </a:p>
          <a:p>
            <a:pPr algn="r"/>
            <a:r>
              <a:rPr lang="ru-RU" sz="3200" i="1" dirty="0" smtClean="0">
                <a:latin typeface="Cambria" pitchFamily="18" charset="0"/>
              </a:rPr>
              <a:t>в детские годы, </a:t>
            </a:r>
          </a:p>
          <a:p>
            <a:pPr algn="r"/>
            <a:r>
              <a:rPr lang="ru-RU" sz="3200" i="1" dirty="0" smtClean="0">
                <a:latin typeface="Cambria" pitchFamily="18" charset="0"/>
              </a:rPr>
              <a:t>что </a:t>
            </a:r>
            <a:r>
              <a:rPr lang="ru-RU" sz="3200" i="1" dirty="0">
                <a:latin typeface="Cambria" pitchFamily="18" charset="0"/>
              </a:rPr>
              <a:t>вошло в его разум и сердце из окружающего мира -</a:t>
            </a:r>
            <a:r>
              <a:rPr lang="ru-RU" sz="3200" dirty="0">
                <a:latin typeface="Cambria" pitchFamily="18" charset="0"/>
              </a:rPr>
              <a:t/>
            </a:r>
            <a:br>
              <a:rPr lang="ru-RU" sz="3200" dirty="0">
                <a:latin typeface="Cambria" pitchFamily="18" charset="0"/>
              </a:rPr>
            </a:br>
            <a:r>
              <a:rPr lang="ru-RU" sz="3200" i="1" dirty="0">
                <a:latin typeface="Cambria" pitchFamily="18" charset="0"/>
              </a:rPr>
              <a:t>от этого в решающей степени зависит, </a:t>
            </a:r>
          </a:p>
          <a:p>
            <a:pPr algn="r"/>
            <a:r>
              <a:rPr lang="ru-RU" sz="3200" i="1" dirty="0">
                <a:latin typeface="Cambria" pitchFamily="18" charset="0"/>
              </a:rPr>
              <a:t>каким человеком станет </a:t>
            </a:r>
          </a:p>
          <a:p>
            <a:pPr algn="r"/>
            <a:r>
              <a:rPr lang="ru-RU" sz="3200" i="1" dirty="0">
                <a:latin typeface="Cambria" pitchFamily="18" charset="0"/>
              </a:rPr>
              <a:t>сегодняшний малыш».</a:t>
            </a:r>
          </a:p>
          <a:p>
            <a:pPr algn="r"/>
            <a:r>
              <a:rPr lang="ru-RU" sz="3200" dirty="0">
                <a:latin typeface="Cambria" pitchFamily="18" charset="0"/>
              </a:rPr>
              <a:t/>
            </a:r>
            <a:br>
              <a:rPr lang="ru-RU" sz="3200" dirty="0">
                <a:latin typeface="Cambria" pitchFamily="18" charset="0"/>
              </a:rPr>
            </a:br>
            <a:r>
              <a:rPr lang="ru-RU" sz="3200" i="1" dirty="0">
                <a:latin typeface="Cambria" pitchFamily="18" charset="0"/>
              </a:rPr>
              <a:t>В.А.Сухомлинский</a:t>
            </a:r>
            <a:endParaRPr lang="ru-RU" sz="3200" dirty="0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кр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0744" y="688607"/>
            <a:ext cx="4191000" cy="3902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4709834" y="841637"/>
            <a:ext cx="4684684" cy="2678016"/>
          </a:xfrm>
          <a:effectLst>
            <a:outerShdw blurRad="50800" dist="38100" dir="14700000" algn="t" rotWithShape="0">
              <a:srgbClr val="000000">
                <a:alpha val="60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sz="1700" dirty="0" smtClean="0"/>
              <a:t>		</a:t>
            </a:r>
          </a:p>
          <a:p>
            <a:pPr>
              <a:buNone/>
            </a:pPr>
            <a:r>
              <a:rPr lang="ru-RU" sz="1700" dirty="0" smtClean="0">
                <a:latin typeface="Monotype Corsiva" pitchFamily="66" charset="0"/>
              </a:rPr>
              <a:t>               </a:t>
            </a:r>
            <a:r>
              <a:rPr lang="ru-RU" sz="2100" dirty="0" smtClean="0">
                <a:latin typeface="Monotype Corsiva" pitchFamily="66" charset="0"/>
              </a:rPr>
              <a:t>«В детских садах наши дети учатся любить Родину, уважать старших, соблюдать и чтить традиции, готовятся к школе. Это очень важно для ребёнка…»</a:t>
            </a:r>
            <a:endParaRPr lang="ru-RU" sz="2100" dirty="0">
              <a:latin typeface="Monotype Corsiva" pitchFamily="66" charset="0"/>
            </a:endParaRPr>
          </a:p>
        </p:txBody>
      </p:sp>
      <p:pic>
        <p:nvPicPr>
          <p:cNvPr id="1026" name="Picture 2" descr="C:\Program Files (x86)\Microsoft Office\MEDIA\OFFICE12\Lines\j011585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1932" y="3290108"/>
            <a:ext cx="6044712" cy="102019"/>
          </a:xfrm>
          <a:prstGeom prst="rect">
            <a:avLst/>
          </a:prstGeom>
          <a:noFill/>
        </p:spPr>
      </p:pic>
      <p:pic>
        <p:nvPicPr>
          <p:cNvPr id="9" name="Рисунок 8" descr="кра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799" y="3605204"/>
            <a:ext cx="5548125" cy="3740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730" y="294155"/>
            <a:ext cx="6800348" cy="1224227"/>
          </a:xfrm>
        </p:spPr>
        <p:txBody>
          <a:bodyPr>
            <a:noAutofit/>
          </a:bodyPr>
          <a:lstStyle/>
          <a:p>
            <a:r>
              <a:rPr lang="ru-RU" sz="1900" b="1" dirty="0" smtClean="0">
                <a:solidFill>
                  <a:srgbClr val="002060"/>
                </a:solidFill>
              </a:rPr>
              <a:t>ФЕДЕРАЛЬНЫЙ ГОСУДАРСТВЕННЫЙ ОБРАЗОВАТЕЛЬНЫЙ СТАНДАРТ ДОШКОЛЬНОГО ОБРАЗОВАНИЯ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58541" y="2101045"/>
            <a:ext cx="8311537" cy="126557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900" dirty="0" smtClean="0"/>
              <a:t>… </a:t>
            </a:r>
            <a:r>
              <a:rPr lang="ru-RU" sz="1700" dirty="0" smtClean="0"/>
              <a:t>Стандарт разработан на основе Конституции РФ и законодательства РФ с учётом Конвенции ООН о правах ребёнка…</a:t>
            </a:r>
            <a:endParaRPr lang="ru-RU" sz="2600" dirty="0"/>
          </a:p>
          <a:p>
            <a:pPr algn="just">
              <a:buNone/>
            </a:pPr>
            <a:endParaRPr lang="ru-RU" sz="2600" dirty="0" smtClean="0"/>
          </a:p>
        </p:txBody>
      </p:sp>
      <p:pic>
        <p:nvPicPr>
          <p:cNvPr id="2050" name="Picture 2" descr="http://900igr.net/datai/prazdniki/Konstitutsija/0005-002-Dejstvujuschaja-Konstitutsija-RF-prinjata-vsenarodnym-golosovaniem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9660" y="4208285"/>
            <a:ext cx="1619395" cy="231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tatshkola1.ru/uploads/posts/2009-07/1248032352_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884" y="4208285"/>
            <a:ext cx="1625234" cy="231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http://tatshkola1.ru/uploads/posts/2009-07/1248031998_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2106" y="4208285"/>
            <a:ext cx="1767857" cy="231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http://www.spbdk.ru/upload/img/964/964121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7883330" y="4208285"/>
            <a:ext cx="1528044" cy="231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МАРИНА\Desktop\картинки про д. с\x_730496a1_копия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2947" y="0"/>
            <a:ext cx="2121293" cy="208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/>
          <p:cNvSpPr/>
          <p:nvPr/>
        </p:nvSpPr>
        <p:spPr>
          <a:xfrm>
            <a:off x="6630303" y="1912843"/>
            <a:ext cx="2268750" cy="212070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10" tIns="48605" rIns="97210" bIns="4860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630303" y="2448448"/>
            <a:ext cx="2282883" cy="882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7210" tIns="48605" rIns="97210" bIns="48605">
            <a:spAutoFit/>
          </a:bodyPr>
          <a:lstStyle/>
          <a:p>
            <a:pPr algn="ctr"/>
            <a:r>
              <a:rPr lang="ru-RU" sz="1700" b="1" dirty="0">
                <a:solidFill>
                  <a:srgbClr val="FFFF00"/>
                </a:solidFill>
              </a:rPr>
              <a:t>Социально-</a:t>
            </a:r>
          </a:p>
          <a:p>
            <a:pPr algn="ctr"/>
            <a:r>
              <a:rPr lang="ru-RU" sz="1700" b="1" dirty="0">
                <a:solidFill>
                  <a:srgbClr val="FFFF00"/>
                </a:solidFill>
              </a:rPr>
              <a:t>коммуникативное</a:t>
            </a:r>
          </a:p>
          <a:p>
            <a:pPr algn="ctr"/>
            <a:r>
              <a:rPr lang="ru-RU" sz="1700" b="1" dirty="0">
                <a:solidFill>
                  <a:srgbClr val="FFFF00"/>
                </a:solidFill>
              </a:rPr>
              <a:t>развитие</a:t>
            </a:r>
            <a:endParaRPr lang="ru-RU" sz="1700" b="1" i="1" dirty="0">
              <a:solidFill>
                <a:srgbClr val="FFFF0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466591" y="4131771"/>
            <a:ext cx="2268750" cy="212071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10" tIns="48605" rIns="97210" bIns="4860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847198" y="2601476"/>
            <a:ext cx="2752182" cy="250414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10" tIns="48605" rIns="97210" bIns="4860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174623" y="5202976"/>
            <a:ext cx="2282063" cy="1989357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10" tIns="48605" rIns="97210" bIns="4860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092766" y="5968124"/>
            <a:ext cx="2459302" cy="362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7210" tIns="48605" rIns="97210" bIns="48605">
            <a:spAutoFit/>
          </a:bodyPr>
          <a:lstStyle/>
          <a:p>
            <a:pPr algn="ctr"/>
            <a:r>
              <a:rPr lang="ru-RU" sz="1700" b="1" dirty="0">
                <a:solidFill>
                  <a:srgbClr val="FFFF00"/>
                </a:solidFill>
              </a:rPr>
              <a:t>Речевое развитие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548446" y="4896919"/>
            <a:ext cx="2291954" cy="626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7210" tIns="48605" rIns="97210" bIns="48605">
            <a:spAutoFit/>
          </a:bodyPr>
          <a:lstStyle/>
          <a:p>
            <a:pPr algn="ctr"/>
            <a:r>
              <a:rPr lang="ru-RU" sz="1700" b="1" dirty="0">
                <a:solidFill>
                  <a:srgbClr val="FFFF00"/>
                </a:solidFill>
              </a:rPr>
              <a:t>Познавательное развитие</a:t>
            </a:r>
          </a:p>
        </p:txBody>
      </p:sp>
      <p:sp>
        <p:nvSpPr>
          <p:cNvPr id="2" name="Овал 16"/>
          <p:cNvSpPr/>
          <p:nvPr/>
        </p:nvSpPr>
        <p:spPr>
          <a:xfrm>
            <a:off x="1555229" y="4284800"/>
            <a:ext cx="2268750" cy="212070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10" tIns="48605" rIns="97210" bIns="48605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19"/>
          <p:cNvSpPr/>
          <p:nvPr/>
        </p:nvSpPr>
        <p:spPr>
          <a:xfrm>
            <a:off x="1473373" y="4820404"/>
            <a:ext cx="2406538" cy="882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7210" tIns="48605" rIns="97210" bIns="48605">
            <a:spAutoFit/>
          </a:bodyPr>
          <a:lstStyle/>
          <a:p>
            <a:pPr algn="ctr"/>
            <a:r>
              <a:rPr lang="ru-RU" sz="1700" b="1" dirty="0">
                <a:solidFill>
                  <a:srgbClr val="FFFF00"/>
                </a:solidFill>
              </a:rPr>
              <a:t>Художественно-</a:t>
            </a:r>
          </a:p>
          <a:p>
            <a:pPr algn="ctr"/>
            <a:r>
              <a:rPr lang="ru-RU" sz="1700" b="1" dirty="0">
                <a:solidFill>
                  <a:srgbClr val="FFFF00"/>
                </a:solidFill>
              </a:rPr>
              <a:t>эстетическое</a:t>
            </a:r>
          </a:p>
          <a:p>
            <a:pPr algn="ctr"/>
            <a:r>
              <a:rPr lang="ru-RU" sz="1700" b="1" dirty="0">
                <a:solidFill>
                  <a:srgbClr val="FFFF00"/>
                </a:solidFill>
              </a:rPr>
              <a:t>развитие</a:t>
            </a:r>
          </a:p>
        </p:txBody>
      </p:sp>
      <p:sp>
        <p:nvSpPr>
          <p:cNvPr id="4" name="Овал 16"/>
          <p:cNvSpPr/>
          <p:nvPr/>
        </p:nvSpPr>
        <p:spPr>
          <a:xfrm>
            <a:off x="1309660" y="1989358"/>
            <a:ext cx="2373825" cy="212070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sunrise" dir="t">
              <a:rot lat="0" lon="0" rev="0"/>
            </a:lightRig>
          </a:scene3d>
          <a:sp3d prstMaterial="dkEdge">
            <a:bevelT w="165100" prst="coolSlant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10" tIns="48605" rIns="97210" bIns="48605" anchor="ctr"/>
          <a:lstStyle/>
          <a:p>
            <a:pPr algn="ctr"/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19"/>
          <p:cNvSpPr/>
          <p:nvPr/>
        </p:nvSpPr>
        <p:spPr>
          <a:xfrm>
            <a:off x="1309660" y="535578"/>
            <a:ext cx="2291954" cy="362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7210" tIns="48605" rIns="97210" bIns="48605">
            <a:spAutoFit/>
          </a:bodyPr>
          <a:lstStyle/>
          <a:p>
            <a:pPr algn="ctr"/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391516" y="2677992"/>
            <a:ext cx="2210114" cy="626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7210" tIns="48605" rIns="97210" bIns="48605">
            <a:spAutoFit/>
          </a:bodyPr>
          <a:lstStyle/>
          <a:p>
            <a:pPr algn="ctr"/>
            <a:r>
              <a:rPr lang="ru-RU" sz="1700" b="1" dirty="0">
                <a:solidFill>
                  <a:srgbClr val="FFFF00"/>
                </a:solidFill>
              </a:rPr>
              <a:t>Физическое развитие</a:t>
            </a:r>
            <a:endParaRPr lang="ru-RU" sz="1700" b="1" i="1" dirty="0">
              <a:solidFill>
                <a:srgbClr val="FFFF0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1391516" y="612092"/>
            <a:ext cx="8152829" cy="841662"/>
          </a:xfrm>
          <a:prstGeom prst="rect">
            <a:avLst/>
          </a:prstGeom>
        </p:spPr>
        <p:txBody>
          <a:bodyPr lIns="97210" tIns="48605" rIns="97210" bIns="48605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ОБРАЗОВАТЕЛЬНЫЕ ОБЛАСТИ</a:t>
            </a:r>
          </a:p>
        </p:txBody>
      </p:sp>
      <p:pic>
        <p:nvPicPr>
          <p:cNvPr id="8194" name="Picture 2" descr="http://omschool45.narod.ru/pic/bo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910" y="2831019"/>
            <a:ext cx="2401080" cy="2065898"/>
          </a:xfrm>
          <a:prstGeom prst="ellipse">
            <a:avLst/>
          </a:prstGeom>
          <a:noFill/>
        </p:spPr>
      </p:pic>
      <p:pic>
        <p:nvPicPr>
          <p:cNvPr id="18" name="Picture 3" descr="C:\Users\МАРИНА\Desktop\картинки про д. с\x_730496a1_копия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183" y="202046"/>
            <a:ext cx="2244310" cy="186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/>
      <p:bldP spid="3" grpId="0"/>
      <p:bldP spid="5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52469" y="243657"/>
            <a:ext cx="8572561" cy="857257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«Развитие речи дошкольника»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873125" y="2529673"/>
            <a:ext cx="8731250" cy="3868092"/>
          </a:xfrm>
        </p:spPr>
        <p:txBody>
          <a:bodyPr/>
          <a:lstStyle/>
          <a:p>
            <a:pPr algn="just">
              <a:buNone/>
            </a:pPr>
            <a:r>
              <a:rPr lang="ru-RU" sz="2400" b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Задачи:</a:t>
            </a:r>
            <a:endParaRPr lang="ru-RU" sz="2400" dirty="0" smtClean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pPr algn="just">
              <a:buBlip>
                <a:blip r:embed="rId2"/>
              </a:buBlip>
            </a:pPr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изучение и использование инновационных технологий в работе по формированию связной речи </a:t>
            </a:r>
            <a:r>
              <a:rPr lang="ru-RU" sz="2400" b="1" u="sng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у </a:t>
            </a:r>
            <a:r>
              <a:rPr lang="ru-RU" sz="2400" b="1" u="sng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детей;</a:t>
            </a:r>
            <a:endParaRPr lang="ru-RU" sz="2400" b="1" u="sng" dirty="0" smtClean="0">
              <a:solidFill>
                <a:schemeClr val="tx1">
                  <a:lumMod val="65000"/>
                  <a:lumOff val="35000"/>
                </a:schemeClr>
              </a:solidFill>
              <a:latin typeface="Monotype Corsiva" pitchFamily="66" charset="0"/>
            </a:endParaRPr>
          </a:p>
          <a:p>
            <a:pPr algn="just">
              <a:buBlip>
                <a:blip r:embed="rId2"/>
              </a:buBlip>
            </a:pPr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создание предметно-развивающей среды по формированию и развитию связной речи у детей дошкольного возраста;</a:t>
            </a:r>
          </a:p>
          <a:p>
            <a:pPr algn="just">
              <a:buBlip>
                <a:blip r:embed="rId2"/>
              </a:buBlip>
            </a:pPr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разработка системы работы с родителями по развитию связной речи детей;</a:t>
            </a:r>
          </a:p>
          <a:p>
            <a:pPr algn="just">
              <a:buBlip>
                <a:blip r:embed="rId2"/>
              </a:buBlip>
            </a:pPr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обобщение опыта работы по данной теме.</a:t>
            </a:r>
          </a:p>
          <a:p>
            <a:pPr algn="l">
              <a:buNone/>
            </a:pPr>
            <a:endParaRPr lang="ru-RU" u="sng" dirty="0">
              <a:solidFill>
                <a:schemeClr val="tx1">
                  <a:lumMod val="65000"/>
                  <a:lumOff val="3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1863" y="1300725"/>
            <a:ext cx="8613774" cy="836823"/>
          </a:xfrm>
          <a:prstGeom prst="rect">
            <a:avLst/>
          </a:prstGeom>
        </p:spPr>
        <p:txBody>
          <a:bodyPr wrap="square" lIns="97210" tIns="48605" rIns="97210" bIns="48605">
            <a:spAutoFit/>
          </a:bodyPr>
          <a:lstStyle/>
          <a:p>
            <a:r>
              <a:rPr lang="ru-RU" sz="24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Цель: </a:t>
            </a:r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повысить профессиональную квалификацию по вопросу развития связной речи у детей дошкольного возраста в соответствии с </a:t>
            </a:r>
            <a:r>
              <a:rPr lang="ru-RU" sz="2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itchFamily="66" charset="0"/>
              </a:rPr>
              <a:t>ФГОС  ДО</a:t>
            </a:r>
            <a:endParaRPr lang="ru-RU" u="sng" dirty="0">
              <a:solidFill>
                <a:schemeClr val="tx1">
                  <a:lumMod val="65000"/>
                  <a:lumOff val="3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|1.9|1.5|2.6|1.4|2.8|1.5|2.7|1.5|2.1|1.6|2.3|1.6|2.4|1.5|2.7|1.4"/>
</p:tagLst>
</file>

<file path=ppt/theme/theme1.xml><?xml version="1.0" encoding="utf-8"?>
<a:theme xmlns:a="http://schemas.openxmlformats.org/drawingml/2006/main" name="7_colormaster">
  <a:themeElements>
    <a:clrScheme name="7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colormaster">
  <a:themeElements>
    <a:clrScheme name="8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ripple">
  <a:themeElements>
    <a:clrScheme name="">
      <a:dk1>
        <a:srgbClr val="000000"/>
      </a:dk1>
      <a:lt1>
        <a:srgbClr val="008000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AC0AA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colormaster">
  <a:themeElements>
    <a:clrScheme name="">
      <a:dk1>
        <a:srgbClr val="000000"/>
      </a:dk1>
      <a:lt1>
        <a:srgbClr val="008000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AC0AA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colormaster">
  <a:themeElements>
    <a:clrScheme name="">
      <a:dk1>
        <a:srgbClr val="000000"/>
      </a:dk1>
      <a:lt1>
        <a:srgbClr val="008000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AC0AA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colormaster">
  <a:themeElements>
    <a:clrScheme name="">
      <a:dk1>
        <a:srgbClr val="000000"/>
      </a:dk1>
      <a:lt1>
        <a:srgbClr val="669900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B8CAAA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3_colormaster">
  <a:themeElements>
    <a:clrScheme name="">
      <a:dk1>
        <a:srgbClr val="000000"/>
      </a:dk1>
      <a:lt1>
        <a:srgbClr val="669900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B8CAAA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1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colormaster">
  <a:themeElements>
    <a:clrScheme name="1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5_colormaster">
  <a:themeElements>
    <a:clrScheme name="">
      <a:dk1>
        <a:srgbClr val="000000"/>
      </a:dk1>
      <a:lt1>
        <a:srgbClr val="0000CC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AAAAE2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colormaster">
  <a:themeElements>
    <a:clrScheme name="">
      <a:dk1>
        <a:srgbClr val="000000"/>
      </a:dk1>
      <a:lt1>
        <a:srgbClr val="0000CC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AAAAE2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colormaster">
  <a:themeElements>
    <a:clrScheme name="">
      <a:dk1>
        <a:srgbClr val="000000"/>
      </a:dk1>
      <a:lt1>
        <a:srgbClr val="0000CC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AAAAE2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3_colormaster">
  <a:themeElements>
    <a:clrScheme name="23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colormaster">
  <a:themeElements>
    <a:clrScheme name="18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9_colormaster">
  <a:themeElements>
    <a:clrScheme name="19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0_colormaster">
  <a:themeElements>
    <a:clrScheme name="20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2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colormaster">
  <a:themeElements>
    <a:clrScheme name="21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2_colormaster">
  <a:themeElements>
    <a:clrScheme name="22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colormaster">
  <a:themeElements>
    <a:clrScheme name="24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2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colormaster">
  <a:themeElements>
    <a:clrScheme name="25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2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colormaster">
  <a:themeElements>
    <a:clrScheme name="26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2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ripple">
  <a:themeElements>
    <a:clrScheme name="">
      <a:dk1>
        <a:srgbClr val="000000"/>
      </a:dk1>
      <a:lt1>
        <a:srgbClr val="008000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AC0AA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1_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ripple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ripple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ripple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7_colormaster">
  <a:themeElements>
    <a:clrScheme name="">
      <a:dk1>
        <a:srgbClr val="000000"/>
      </a:dk1>
      <a:lt1>
        <a:srgbClr val="008000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AC0AA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olormaster">
  <a:themeElements>
    <a:clrScheme name="1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8_colormaster">
  <a:themeElements>
    <a:clrScheme name="">
      <a:dk1>
        <a:srgbClr val="000000"/>
      </a:dk1>
      <a:lt1>
        <a:srgbClr val="008000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AAC0AA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29_colormaster">
  <a:themeElements>
    <a:clrScheme name="">
      <a:dk1>
        <a:srgbClr val="000000"/>
      </a:dk1>
      <a:lt1>
        <a:srgbClr val="669900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B8CAAA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2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0_colormaster">
  <a:themeElements>
    <a:clrScheme name="">
      <a:dk1>
        <a:srgbClr val="000000"/>
      </a:dk1>
      <a:lt1>
        <a:srgbClr val="669900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B8CAAA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3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1_colormaster">
  <a:themeElements>
    <a:clrScheme name="">
      <a:dk1>
        <a:srgbClr val="000000"/>
      </a:dk1>
      <a:lt1>
        <a:srgbClr val="669900"/>
      </a:lt1>
      <a:dk2>
        <a:srgbClr val="1C1C1C"/>
      </a:dk2>
      <a:lt2>
        <a:srgbClr val="4D4D4D"/>
      </a:lt2>
      <a:accent1>
        <a:srgbClr val="0066FF"/>
      </a:accent1>
      <a:accent2>
        <a:srgbClr val="99FF99"/>
      </a:accent2>
      <a:accent3>
        <a:srgbClr val="B8CAAA"/>
      </a:accent3>
      <a:accent4>
        <a:srgbClr val="000000"/>
      </a:accent4>
      <a:accent5>
        <a:srgbClr val="AAB8FF"/>
      </a:accent5>
      <a:accent6>
        <a:srgbClr val="8AE78A"/>
      </a:accent6>
      <a:hlink>
        <a:srgbClr val="CC9900"/>
      </a:hlink>
      <a:folHlink>
        <a:srgbClr val="FFCC66"/>
      </a:folHlink>
    </a:clrScheme>
    <a:fontScheme name="3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2_colormaster">
  <a:themeElements>
    <a:clrScheme name="">
      <a:dk1>
        <a:srgbClr val="000000"/>
      </a:dk1>
      <a:lt1>
        <a:srgbClr val="0000CC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AAAAE2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3_colormaster">
  <a:themeElements>
    <a:clrScheme name="">
      <a:dk1>
        <a:srgbClr val="000000"/>
      </a:dk1>
      <a:lt1>
        <a:srgbClr val="0000CC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AAAAE2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4_colormaster">
  <a:themeElements>
    <a:clrScheme name="">
      <a:dk1>
        <a:srgbClr val="000000"/>
      </a:dk1>
      <a:lt1>
        <a:srgbClr val="0000CC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AAAAE2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3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square bevel">
  <a:themeElements>
    <a:clrScheme name="square bevel 1">
      <a:dk1>
        <a:srgbClr val="C0C0C0"/>
      </a:dk1>
      <a:lt1>
        <a:srgbClr val="FFFFFF"/>
      </a:lt1>
      <a:dk2>
        <a:srgbClr val="000099"/>
      </a:dk2>
      <a:lt2>
        <a:srgbClr val="CCECFF"/>
      </a:lt2>
      <a:accent1>
        <a:srgbClr val="FF3399"/>
      </a:accent1>
      <a:accent2>
        <a:srgbClr val="99CCFF"/>
      </a:accent2>
      <a:accent3>
        <a:srgbClr val="AAAACA"/>
      </a:accent3>
      <a:accent4>
        <a:srgbClr val="DADADA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square b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quare bevel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quare bevel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quare bevel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5_colormaster">
  <a:themeElements>
    <a:clrScheme name="">
      <a:dk1>
        <a:srgbClr val="000000"/>
      </a:dk1>
      <a:lt1>
        <a:srgbClr val="000099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3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6_colormaster">
  <a:themeElements>
    <a:clrScheme name="">
      <a:dk1>
        <a:srgbClr val="000000"/>
      </a:dk1>
      <a:lt1>
        <a:srgbClr val="000099"/>
      </a:lt1>
      <a:dk2>
        <a:srgbClr val="000066"/>
      </a:dk2>
      <a:lt2>
        <a:srgbClr val="C0C0C0"/>
      </a:lt2>
      <a:accent1>
        <a:srgbClr val="FF3399"/>
      </a:accent1>
      <a:accent2>
        <a:srgbClr val="99CCFF"/>
      </a:accent2>
      <a:accent3>
        <a:srgbClr val="AAAACA"/>
      </a:accent3>
      <a:accent4>
        <a:srgbClr val="000000"/>
      </a:accent4>
      <a:accent5>
        <a:srgbClr val="FFADCA"/>
      </a:accent5>
      <a:accent6>
        <a:srgbClr val="8AB9E7"/>
      </a:accent6>
      <a:hlink>
        <a:srgbClr val="FF5050"/>
      </a:hlink>
      <a:folHlink>
        <a:srgbClr val="FFFF99"/>
      </a:folHlink>
    </a:clrScheme>
    <a:fontScheme name="3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colormaster">
  <a:themeElements>
    <a:clrScheme name="9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7_colormaster">
  <a:themeElements>
    <a:clrScheme name="">
      <a:dk1>
        <a:srgbClr val="C0C0C0"/>
      </a:dk1>
      <a:lt1>
        <a:srgbClr val="FFFFFF"/>
      </a:lt1>
      <a:dk2>
        <a:srgbClr val="003366"/>
      </a:dk2>
      <a:lt2>
        <a:srgbClr val="CCECFF"/>
      </a:lt2>
      <a:accent1>
        <a:srgbClr val="29A329"/>
      </a:accent1>
      <a:accent2>
        <a:srgbClr val="00FFFF"/>
      </a:accent2>
      <a:accent3>
        <a:srgbClr val="AAADB8"/>
      </a:accent3>
      <a:accent4>
        <a:srgbClr val="DADADA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3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8_colormaster">
  <a:themeElements>
    <a:clrScheme name="">
      <a:dk1>
        <a:srgbClr val="000000"/>
      </a:dk1>
      <a:lt1>
        <a:srgbClr val="003366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ADB8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3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9_colormaster">
  <a:themeElements>
    <a:clrScheme name="">
      <a:dk1>
        <a:srgbClr val="000000"/>
      </a:dk1>
      <a:lt1>
        <a:srgbClr val="003366"/>
      </a:lt1>
      <a:dk2>
        <a:srgbClr val="003366"/>
      </a:dk2>
      <a:lt2>
        <a:srgbClr val="C0C0C0"/>
      </a:lt2>
      <a:accent1>
        <a:srgbClr val="29A329"/>
      </a:accent1>
      <a:accent2>
        <a:srgbClr val="00FFFF"/>
      </a:accent2>
      <a:accent3>
        <a:srgbClr val="AAADB8"/>
      </a:accent3>
      <a:accent4>
        <a:srgbClr val="000000"/>
      </a:accent4>
      <a:accent5>
        <a:srgbClr val="ACCEAC"/>
      </a:accent5>
      <a:accent6>
        <a:srgbClr val="00E7E7"/>
      </a:accent6>
      <a:hlink>
        <a:srgbClr val="3B6AFF"/>
      </a:hlink>
      <a:folHlink>
        <a:srgbClr val="FF9900"/>
      </a:folHlink>
    </a:clrScheme>
    <a:fontScheme name="3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0_colormaster">
  <a:themeElements>
    <a:clrScheme name="40_colormaster 3">
      <a:dk1>
        <a:srgbClr val="C0C0C0"/>
      </a:dk1>
      <a:lt1>
        <a:srgbClr val="FFFFFF"/>
      </a:lt1>
      <a:dk2>
        <a:srgbClr val="800000"/>
      </a:dk2>
      <a:lt2>
        <a:srgbClr val="FFCC99"/>
      </a:lt2>
      <a:accent1>
        <a:srgbClr val="FF9900"/>
      </a:accent1>
      <a:accent2>
        <a:srgbClr val="CC0000"/>
      </a:accent2>
      <a:accent3>
        <a:srgbClr val="C0AA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4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1_colormaster">
  <a:themeElements>
    <a:clrScheme name="">
      <a:dk1>
        <a:srgbClr val="000000"/>
      </a:dk1>
      <a:lt1>
        <a:srgbClr val="800000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4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2_colormaster">
  <a:themeElements>
    <a:clrScheme name="">
      <a:dk1>
        <a:srgbClr val="000000"/>
      </a:dk1>
      <a:lt1>
        <a:srgbClr val="800000"/>
      </a:lt1>
      <a:dk2>
        <a:srgbClr val="800000"/>
      </a:dk2>
      <a:lt2>
        <a:srgbClr val="C0C0C0"/>
      </a:lt2>
      <a:accent1>
        <a:srgbClr val="FF9900"/>
      </a:accent1>
      <a:accent2>
        <a:srgbClr val="CC0000"/>
      </a:accent2>
      <a:accent3>
        <a:srgbClr val="C0AAAA"/>
      </a:accent3>
      <a:accent4>
        <a:srgbClr val="000000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4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bars">
  <a:themeElements>
    <a:clrScheme name="bars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ba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rs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s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s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3_colormaster">
  <a:themeElements>
    <a:clrScheme name="4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4_colormaster">
  <a:themeElements>
    <a:clrScheme name="4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5_colormaster">
  <a:themeElements>
    <a:clrScheme name="45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4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olormaster">
  <a:themeElements>
    <a:clrScheme name="2_colormaster 12">
      <a:dk1>
        <a:srgbClr val="000000"/>
      </a:dk1>
      <a:lt1>
        <a:srgbClr val="CC99FF"/>
      </a:lt1>
      <a:dk2>
        <a:srgbClr val="1C1C1C"/>
      </a:dk2>
      <a:lt2>
        <a:srgbClr val="4D4D4D"/>
      </a:lt2>
      <a:accent1>
        <a:srgbClr val="0066FF"/>
      </a:accent1>
      <a:accent2>
        <a:srgbClr val="CCCCFF"/>
      </a:accent2>
      <a:accent3>
        <a:srgbClr val="E2CAFF"/>
      </a:accent3>
      <a:accent4>
        <a:srgbClr val="000000"/>
      </a:accent4>
      <a:accent5>
        <a:srgbClr val="AAB8FF"/>
      </a:accent5>
      <a:accent6>
        <a:srgbClr val="B9B9E7"/>
      </a:accent6>
      <a:hlink>
        <a:srgbClr val="FF0066"/>
      </a:hlink>
      <a:folHlink>
        <a:srgbClr val="66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6_colormaster">
  <a:themeElements>
    <a:clrScheme name="46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4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7_colormaster">
  <a:themeElements>
    <a:clrScheme name="47_colormaster 14">
      <a:dk1>
        <a:srgbClr val="000000"/>
      </a:dk1>
      <a:lt1>
        <a:srgbClr val="FF99CC"/>
      </a:lt1>
      <a:dk2>
        <a:srgbClr val="1C1C1C"/>
      </a:dk2>
      <a:lt2>
        <a:srgbClr val="4D4D4D"/>
      </a:lt2>
      <a:accent1>
        <a:srgbClr val="FF0000"/>
      </a:accent1>
      <a:accent2>
        <a:srgbClr val="FF99CC"/>
      </a:accent2>
      <a:accent3>
        <a:srgbClr val="FFCAE2"/>
      </a:accent3>
      <a:accent4>
        <a:srgbClr val="000000"/>
      </a:accent4>
      <a:accent5>
        <a:srgbClr val="FFAAAA"/>
      </a:accent5>
      <a:accent6>
        <a:srgbClr val="E78AB9"/>
      </a:accent6>
      <a:hlink>
        <a:srgbClr val="9933FF"/>
      </a:hlink>
      <a:folHlink>
        <a:srgbClr val="44C63A"/>
      </a:folHlink>
    </a:clrScheme>
    <a:fontScheme name="4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8_colormaster">
  <a:themeElements>
    <a:clrScheme name="48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4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9_colormaster">
  <a:themeElements>
    <a:clrScheme name="49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49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9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9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9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0_colormaster">
  <a:themeElements>
    <a:clrScheme name="50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5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olormaster">
  <a:themeElements>
    <a:clrScheme name="4_colormaster 3">
      <a:dk1>
        <a:srgbClr val="C0C0C0"/>
      </a:dk1>
      <a:lt1>
        <a:srgbClr val="FFFFFF"/>
      </a:lt1>
      <a:dk2>
        <a:srgbClr val="800000"/>
      </a:dk2>
      <a:lt2>
        <a:srgbClr val="FFCC99"/>
      </a:lt2>
      <a:accent1>
        <a:srgbClr val="FF9900"/>
      </a:accent1>
      <a:accent2>
        <a:srgbClr val="CC0000"/>
      </a:accent2>
      <a:accent3>
        <a:srgbClr val="C0AAAA"/>
      </a:accent3>
      <a:accent4>
        <a:srgbClr val="DADADA"/>
      </a:accent4>
      <a:accent5>
        <a:srgbClr val="FFCAAA"/>
      </a:accent5>
      <a:accent6>
        <a:srgbClr val="B90000"/>
      </a:accent6>
      <a:hlink>
        <a:srgbClr val="FF33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colormaster">
  <a:themeElements>
    <a:clrScheme name="10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10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colormaster">
  <a:themeElements>
    <a:clrScheme name="5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colormaster">
  <a:themeElements>
    <a:clrScheme name="1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Титульн</Template>
  <TotalTime>2148</TotalTime>
  <Words>740</Words>
  <Application>Microsoft Office PowerPoint</Application>
  <PresentationFormat>Произвольный</PresentationFormat>
  <Paragraphs>126</Paragraphs>
  <Slides>31</Slides>
  <Notes>3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54</vt:i4>
      </vt:variant>
      <vt:variant>
        <vt:lpstr>Заголовки слайдов</vt:lpstr>
      </vt:variant>
      <vt:variant>
        <vt:i4>31</vt:i4>
      </vt:variant>
    </vt:vector>
  </HeadingPairs>
  <TitlesOfParts>
    <vt:vector size="94" baseType="lpstr">
      <vt:lpstr>Aharoni</vt:lpstr>
      <vt:lpstr>Arial</vt:lpstr>
      <vt:lpstr>Arial Black</vt:lpstr>
      <vt:lpstr>Calibri</vt:lpstr>
      <vt:lpstr>Cambria</vt:lpstr>
      <vt:lpstr>Impact</vt:lpstr>
      <vt:lpstr>Monotype Corsiva</vt:lpstr>
      <vt:lpstr>Times New Roman</vt:lpstr>
      <vt:lpstr>Wingdings</vt:lpstr>
      <vt:lpstr>7_colormaster</vt:lpstr>
      <vt:lpstr>23_colormaster</vt:lpstr>
      <vt:lpstr>1_colormaster</vt:lpstr>
      <vt:lpstr>9_colormaster</vt:lpstr>
      <vt:lpstr>2_colormaster</vt:lpstr>
      <vt:lpstr>4_colormaster</vt:lpstr>
      <vt:lpstr>10_colormaster</vt:lpstr>
      <vt:lpstr>5_colormaster</vt:lpstr>
      <vt:lpstr>11_colormaster</vt:lpstr>
      <vt:lpstr>8_colormaster</vt:lpstr>
      <vt:lpstr>ripple</vt:lpstr>
      <vt:lpstr>3_colormaster</vt:lpstr>
      <vt:lpstr>6_colormaster</vt:lpstr>
      <vt:lpstr>12_colormaster</vt:lpstr>
      <vt:lpstr>13_colormaster</vt:lpstr>
      <vt:lpstr>14_colormaster</vt:lpstr>
      <vt:lpstr>15_colormaster</vt:lpstr>
      <vt:lpstr>16_colormaster</vt:lpstr>
      <vt:lpstr>17_colormaster</vt:lpstr>
      <vt:lpstr>18_colormaster</vt:lpstr>
      <vt:lpstr>19_colormaster</vt:lpstr>
      <vt:lpstr>20_colormaster</vt:lpstr>
      <vt:lpstr>21_colormaster</vt:lpstr>
      <vt:lpstr>22_colormaster</vt:lpstr>
      <vt:lpstr>24_colormaster</vt:lpstr>
      <vt:lpstr>25_colormaster</vt:lpstr>
      <vt:lpstr>26_colormaster</vt:lpstr>
      <vt:lpstr>1_ripple</vt:lpstr>
      <vt:lpstr>27_colormaster</vt:lpstr>
      <vt:lpstr>28_colormaster</vt:lpstr>
      <vt:lpstr>29_colormaster</vt:lpstr>
      <vt:lpstr>30_colormaster</vt:lpstr>
      <vt:lpstr>31_colormaster</vt:lpstr>
      <vt:lpstr>32_colormaster</vt:lpstr>
      <vt:lpstr>33_colormaster</vt:lpstr>
      <vt:lpstr>34_colormaster</vt:lpstr>
      <vt:lpstr>square bevel</vt:lpstr>
      <vt:lpstr>35_colormaster</vt:lpstr>
      <vt:lpstr>36_colormaster</vt:lpstr>
      <vt:lpstr>37_colormaster</vt:lpstr>
      <vt:lpstr>38_colormaster</vt:lpstr>
      <vt:lpstr>39_colormaster</vt:lpstr>
      <vt:lpstr>40_colormaster</vt:lpstr>
      <vt:lpstr>41_colormaster</vt:lpstr>
      <vt:lpstr>42_colormaster</vt:lpstr>
      <vt:lpstr>bars</vt:lpstr>
      <vt:lpstr>43_colormaster</vt:lpstr>
      <vt:lpstr>44_colormaster</vt:lpstr>
      <vt:lpstr>45_colormaster</vt:lpstr>
      <vt:lpstr>46_colormaster</vt:lpstr>
      <vt:lpstr>47_colormaster</vt:lpstr>
      <vt:lpstr>48_colormaster</vt:lpstr>
      <vt:lpstr>49_colormaster</vt:lpstr>
      <vt:lpstr>50_colormaster</vt:lpstr>
      <vt:lpstr>  Творческая презентация </vt:lpstr>
      <vt:lpstr>Личная карточка воспитателя</vt:lpstr>
      <vt:lpstr> Повышение квалификации</vt:lpstr>
      <vt:lpstr> Образование</vt:lpstr>
      <vt:lpstr>Презентация PowerPoint</vt:lpstr>
      <vt:lpstr>Презентация PowerPoint</vt:lpstr>
      <vt:lpstr>ФЕДЕРАЛЬНЫЙ ГОСУДАРСТВЕННЫЙ ОБРАЗОВАТЕЛЬНЫЙ СТАНДАРТ ДОШКОЛЬНОГО ОБРАЗОВАНИЯ</vt:lpstr>
      <vt:lpstr>Презентация PowerPoint</vt:lpstr>
      <vt:lpstr>«Развитие речи дошкольника»</vt:lpstr>
      <vt:lpstr>Предметно – развивающая среда  в группе по развитию речи в соответствии с ФГОС ДОО.</vt:lpstr>
      <vt:lpstr>Направления работы по развитию речи</vt:lpstr>
      <vt:lpstr>Использование инновационных технологий в процессе образовательной деятельности по речевому развитию дошкольников в рамках ФГОС ДО</vt:lpstr>
      <vt:lpstr>     Игры и упражнения на развитие тактильных ощущений</vt:lpstr>
      <vt:lpstr>Презентация PowerPoint</vt:lpstr>
      <vt:lpstr>Прием рассказывания по набору предметных  картинок  </vt:lpstr>
      <vt:lpstr>Презентация PowerPoint</vt:lpstr>
      <vt:lpstr>Презентация PowerPoint</vt:lpstr>
      <vt:lpstr>Презентация PowerPoint</vt:lpstr>
      <vt:lpstr>Открытые ООД</vt:lpstr>
      <vt:lpstr>Мероприятия</vt:lpstr>
      <vt:lpstr>Обобщение и распространение опыта:</vt:lpstr>
      <vt:lpstr>Обобщение опыта </vt:lpstr>
      <vt:lpstr>Обобщение опыта </vt:lpstr>
      <vt:lpstr>Наставничество</vt:lpstr>
      <vt:lpstr>Взаимодействие с семьей</vt:lpstr>
      <vt:lpstr>Взаимодействие с семьей</vt:lpstr>
      <vt:lpstr>Публикации</vt:lpstr>
      <vt:lpstr>Презентация PowerPoint</vt:lpstr>
      <vt:lpstr>Мои достижения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ноут</cp:lastModifiedBy>
  <cp:revision>152</cp:revision>
  <dcterms:created xsi:type="dcterms:W3CDTF">2018-10-30T05:26:38Z</dcterms:created>
  <dcterms:modified xsi:type="dcterms:W3CDTF">2019-03-21T19:14:47Z</dcterms:modified>
</cp:coreProperties>
</file>